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23"/>
  </p:notesMasterIdLst>
  <p:sldIdLst>
    <p:sldId id="268" r:id="rId2"/>
    <p:sldId id="279" r:id="rId3"/>
    <p:sldId id="284" r:id="rId4"/>
    <p:sldId id="285" r:id="rId5"/>
    <p:sldId id="286" r:id="rId6"/>
    <p:sldId id="288" r:id="rId7"/>
    <p:sldId id="298" r:id="rId8"/>
    <p:sldId id="305" r:id="rId9"/>
    <p:sldId id="289" r:id="rId10"/>
    <p:sldId id="301" r:id="rId11"/>
    <p:sldId id="306" r:id="rId12"/>
    <p:sldId id="290" r:id="rId13"/>
    <p:sldId id="292" r:id="rId14"/>
    <p:sldId id="303" r:id="rId15"/>
    <p:sldId id="293" r:id="rId16"/>
    <p:sldId id="304" r:id="rId17"/>
    <p:sldId id="307" r:id="rId18"/>
    <p:sldId id="308" r:id="rId19"/>
    <p:sldId id="274" r:id="rId20"/>
    <p:sldId id="282" r:id="rId21"/>
    <p:sldId id="309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A39F"/>
    <a:srgbClr val="FCF4FC"/>
    <a:srgbClr val="7F7F7F"/>
    <a:srgbClr val="7F8592"/>
    <a:srgbClr val="E97A31"/>
    <a:srgbClr val="E2F0D9"/>
    <a:srgbClr val="6FAA47"/>
    <a:srgbClr val="FAFC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97" autoAdjust="0"/>
    <p:restoredTop sz="70709" autoAdjust="0"/>
  </p:normalViewPr>
  <p:slideViewPr>
    <p:cSldViewPr snapToGrid="0">
      <p:cViewPr varScale="1">
        <p:scale>
          <a:sx n="80" d="100"/>
          <a:sy n="80" d="100"/>
        </p:scale>
        <p:origin x="1512" y="18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E7C4F3-7A34-7C41-A78F-BA8DA9F04708}" type="datetimeFigureOut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C941C5-962B-2D4A-A587-A71C394A52E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87571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917-63CB-F64C-9469-CEC528BBC1F9}" type="slidenum">
              <a:rPr kumimoji="1" lang="zh-TW" altLang="en-US" smtClean="0"/>
              <a:t>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90870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C415FB-99B4-7478-962D-9CAE2AA71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0EB8EC1D-E058-1FA2-1128-789EA44E50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77B580E-AD73-52A9-04D6-869F5C85F0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進入生成器後，第一步是設定旅行的日期範圍。</a:t>
            </a:r>
            <a:endParaRPr lang="en-US" altLang="zh-TW" dirty="0"/>
          </a:p>
          <a:p>
            <a:r>
              <a:rPr lang="en" altLang="zh-TW" dirty="0"/>
              <a:t>After entering the generator, the first step is to set the date range for the trip.</a:t>
            </a:r>
          </a:p>
          <a:p>
            <a:endParaRPr lang="zh-TW" altLang="en-US" dirty="0"/>
          </a:p>
          <a:p>
            <a:r>
              <a:rPr lang="zh-TW" altLang="en-US" dirty="0"/>
              <a:t>使用者在這裡選擇開始和結束日期。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The user selects the start and end dates here.</a:t>
            </a:r>
          </a:p>
          <a:p>
            <a:endParaRPr lang="zh-TW" altLang="en-US" dirty="0"/>
          </a:p>
          <a:p>
            <a:r>
              <a:rPr lang="zh-TW" altLang="en-US" dirty="0"/>
              <a:t>這個日期將會建立出故事的時間主軸，並用來組織接下來的每日行程。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These dates will establish the story's timeline and will be used to organize the daily itinerary that follows.</a:t>
            </a:r>
            <a:endParaRPr lang="zh-TW" altLang="en-US" dirty="0"/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55A355E-453C-2EA5-1877-3F7D74B69D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198964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DB51-CAF4-8660-EC95-514FE2513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FA4F4667-3C0F-AC7D-7D03-392FFB2958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5A93AFEC-CD24-B8DC-D15A-70EBD5D773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設定好日期後，系統會自動為每一天建立行程表。</a:t>
            </a:r>
            <a:endParaRPr lang="en-US" altLang="zh-TW" dirty="0"/>
          </a:p>
          <a:p>
            <a:r>
              <a:rPr lang="en" altLang="zh-TW" dirty="0"/>
              <a:t>Once the dates are set, the system automatically creates an itinerary section for each day.</a:t>
            </a:r>
          </a:p>
          <a:p>
            <a:endParaRPr lang="zh-TW" altLang="en-US" dirty="0"/>
          </a:p>
          <a:p>
            <a:r>
              <a:rPr lang="zh-TW" altLang="en-US" dirty="0"/>
              <a:t>使用者可以針對特定的一天，點擊「</a:t>
            </a:r>
            <a:r>
              <a:rPr lang="en" altLang="zh-TW" dirty="0"/>
              <a:t>Add Location</a:t>
            </a:r>
            <a:r>
              <a:rPr lang="zh-TW" altLang="en" dirty="0"/>
              <a:t>」</a:t>
            </a:r>
            <a:r>
              <a:rPr lang="zh-TW" altLang="en-US" dirty="0"/>
              <a:t>按鈕。</a:t>
            </a:r>
          </a:p>
          <a:p>
            <a:r>
              <a:rPr lang="en" altLang="zh-TW" dirty="0"/>
              <a:t>The user can click the "Add Location" button for a specific day.</a:t>
            </a:r>
          </a:p>
          <a:p>
            <a:endParaRPr lang="en-US" altLang="zh-TW" dirty="0"/>
          </a:p>
          <a:p>
            <a:r>
              <a:rPr lang="zh-TW" altLang="en-US" dirty="0"/>
              <a:t>接著，就能從我們的景點資料庫中，搜尋並加入該日到訪的地點。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This allows them to search for and add a visited location from our attraction database.</a:t>
            </a:r>
          </a:p>
          <a:p>
            <a:endParaRPr lang="zh-TW" altLang="en-US" dirty="0"/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5869C27-6F3B-6AA7-D7CB-64656C32B4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59814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FB33C-0642-AC55-1F71-F338A0D6A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62B01AE-48E6-865D-CB69-CEF4D32427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E0347059-C92E-D57A-2FB8-DE1E4B5620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點擊新增後，系統會彈出一個地點選擇視窗。</a:t>
            </a:r>
            <a:endParaRPr lang="en-US" altLang="zh-TW" dirty="0"/>
          </a:p>
          <a:p>
            <a:r>
              <a:rPr lang="en" altLang="zh-TW" dirty="0"/>
              <a:t>After clicking 'Add,' a location selection window appears.</a:t>
            </a:r>
          </a:p>
          <a:p>
            <a:endParaRPr lang="zh-TW" altLang="en-US" dirty="0"/>
          </a:p>
          <a:p>
            <a:r>
              <a:rPr lang="zh-TW" altLang="en-US" dirty="0"/>
              <a:t>這裡會列出我們資料庫中的景點，使用者可以透過搜尋來快速尋找目標。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This lists the attractions from our database, and the user can search to quickly find a specific spot.</a:t>
            </a:r>
          </a:p>
          <a:p>
            <a:endParaRPr lang="zh-TW" altLang="en-US" dirty="0"/>
          </a:p>
          <a:p>
            <a:r>
              <a:rPr lang="zh-TW" altLang="en-US" dirty="0"/>
              <a:t>找到景點後，只要點擊一下，就能把它加到當天的行程裡。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Once the location is found, they can add it to the day's itinerary with a single click.</a:t>
            </a:r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E239B28-DD89-AB53-1564-36485F4A52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06288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37EFF-03D9-2554-EE88-22290A98F7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6723AAF-7C63-776A-A770-DB4CFB7EB0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5A0DB0BC-C7EC-B6D5-E116-75A3FA7815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將所有景點都加入對應的日期後，這裡會顯示一份完整的行程總覽。</a:t>
            </a:r>
            <a:endParaRPr lang="en-US" altLang="zh-TW" dirty="0"/>
          </a:p>
          <a:p>
            <a:r>
              <a:rPr lang="en" altLang="zh-TW" dirty="0"/>
              <a:t>After all attractions have been added to their corresponding dates, a complete itinerary overview is displayed here.</a:t>
            </a:r>
          </a:p>
          <a:p>
            <a:endParaRPr lang="zh-TW" altLang="en-US" dirty="0"/>
          </a:p>
          <a:p>
            <a:r>
              <a:rPr lang="zh-TW" altLang="en-US" dirty="0"/>
              <a:t>這份列表清楚地呈現了每天的行程順序。</a:t>
            </a:r>
          </a:p>
          <a:p>
            <a:r>
              <a:rPr lang="en" altLang="zh-TW" dirty="0"/>
              <a:t>This list clearly shows the sequence of travel for each day.</a:t>
            </a:r>
          </a:p>
          <a:p>
            <a:endParaRPr lang="en-US" altLang="zh-TW" dirty="0"/>
          </a:p>
          <a:p>
            <a:r>
              <a:rPr lang="zh-TW" altLang="en-US" dirty="0"/>
              <a:t>下一步，使用者就可以針對列表中的任一個景點，去添加更詳細的個人化內容。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The next step is for the user to add more detailed, personalized content for each location on the list.</a:t>
            </a:r>
            <a:endParaRPr lang="zh-TW" altLang="en-US" dirty="0"/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F158ED3-F7DF-29BA-3E84-084792967E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328262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DAC1B-1275-73B3-0A42-854FC9753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C13EEAB7-D93F-21FF-5F5A-A397625F48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327BEB8-EE16-31CD-3171-F89AFE78C8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點開行程中的任一地點，就可以為它添加細節。</a:t>
            </a:r>
          </a:p>
          <a:p>
            <a:r>
              <a:rPr lang="en" altLang="zh-TW" dirty="0"/>
              <a:t>By expanding any location in the itinerary, you can add details.</a:t>
            </a:r>
          </a:p>
          <a:p>
            <a:endParaRPr lang="en-US" altLang="zh-TW" dirty="0"/>
          </a:p>
          <a:p>
            <a:r>
              <a:rPr lang="zh-TW" altLang="en-US" dirty="0"/>
              <a:t>在這裡，使用者可以上傳自己實際拍攝的照片。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Here, users can upload the photos they actually took.</a:t>
            </a:r>
          </a:p>
          <a:p>
            <a:endParaRPr lang="en-US" altLang="zh-TW" dirty="0"/>
          </a:p>
          <a:p>
            <a:r>
              <a:rPr lang="zh-TW" altLang="en-US" dirty="0"/>
              <a:t>下方「心得」的部分，系統會先帶入該景點的介紹文字，使用者可以在此基礎上，修改成自己的旅遊心得。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In the "Experience" section below, the system prefills a description of the attraction, which users can then edit to reflect their own travel experience.</a:t>
            </a:r>
          </a:p>
          <a:p>
            <a:endParaRPr lang="zh-TW" altLang="en-US" dirty="0"/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10E2D4C-0DB8-0068-7296-B950FB9A44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192485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B0E593-E57B-17B1-F0D5-7F7AA8A61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570B30AC-3885-1887-0B06-8395D2C804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0A96062-E9E6-A29B-CE69-E84B49F697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當使用者完成所有行程的編輯後，就可以進行最後一步。</a:t>
            </a:r>
            <a:endParaRPr lang="en-US" altLang="zh-TW" dirty="0"/>
          </a:p>
          <a:p>
            <a:r>
              <a:rPr lang="en" altLang="zh-TW" dirty="0"/>
              <a:t>When the user has finished editing the entire itinerary, they can proceed to the final step.</a:t>
            </a:r>
          </a:p>
          <a:p>
            <a:endParaRPr lang="zh-TW" altLang="en-US" dirty="0"/>
          </a:p>
          <a:p>
            <a:r>
              <a:rPr lang="zh-TW" altLang="en-US" dirty="0"/>
              <a:t>只需要點擊下方的「</a:t>
            </a:r>
            <a:r>
              <a:rPr lang="en" altLang="zh-TW" dirty="0"/>
              <a:t>Generate My Story Book</a:t>
            </a:r>
            <a:r>
              <a:rPr lang="zh-TW" altLang="en" dirty="0"/>
              <a:t>」</a:t>
            </a:r>
            <a:r>
              <a:rPr lang="zh-TW" altLang="en-US" dirty="0"/>
              <a:t>按鈕。</a:t>
            </a:r>
          </a:p>
          <a:p>
            <a:r>
              <a:rPr lang="en" altLang="zh-TW" dirty="0"/>
              <a:t>All they need to do is click the "Generate My Story Book" button.</a:t>
            </a:r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D32420C-4178-94C6-346D-D753154B1C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728618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F49A53-BA1B-C92A-973C-E20A267E2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17860BB-0837-2C97-148F-B8F531E6EA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28D25492-E5D6-E49B-4426-BDAEA52AEB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接著，</a:t>
            </a:r>
            <a:r>
              <a:rPr lang="en" altLang="zh-TW" dirty="0"/>
              <a:t>AI </a:t>
            </a:r>
            <a:r>
              <a:rPr lang="zh-TW" altLang="en-US" dirty="0"/>
              <a:t>就會根據使用者提供的所有資訊</a:t>
            </a:r>
            <a:r>
              <a:rPr lang="en-US" altLang="zh-TW" dirty="0"/>
              <a:t>——</a:t>
            </a:r>
            <a:r>
              <a:rPr lang="zh-TW" altLang="en-US" dirty="0"/>
              <a:t>包含日期、地點順序和心得</a:t>
            </a:r>
            <a:r>
              <a:rPr lang="en-US" altLang="zh-TW" dirty="0"/>
              <a:t>——</a:t>
            </a:r>
            <a:r>
              <a:rPr lang="zh-TW" altLang="en-US" dirty="0"/>
              <a:t>自動生成一篇個人化的旅遊故事。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The AI will then automatically generate a personalized travel story based on all the information provided by the user, including the dates, location sequence, and personal notes.</a:t>
            </a:r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548B7B7-DB80-62F9-C1EF-BC407F5893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396415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A021B-A41A-EC3D-7091-E0A815043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E1340AEB-7226-7BF8-9A7B-904F62DE4F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58E8BE0-FFC4-08E7-344A-1A77820DAA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這就是最終生成的結果：一本個人化的福井旅遊故事書。</a:t>
            </a:r>
            <a:endParaRPr lang="en-US" altLang="zh-TW" dirty="0"/>
          </a:p>
          <a:p>
            <a:r>
              <a:rPr lang="en" altLang="zh-TW" dirty="0"/>
              <a:t>This is the final result: a personalized Fukui travel storybook.</a:t>
            </a:r>
          </a:p>
          <a:p>
            <a:endParaRPr lang="zh-TW" altLang="en-US" dirty="0"/>
          </a:p>
          <a:p>
            <a:r>
              <a:rPr lang="zh-TW" altLang="en-US" dirty="0"/>
              <a:t>它的內容融合了我們系統的景點資料，以及使用者自己輸入的心得與照片。</a:t>
            </a:r>
            <a:endParaRPr lang="en-US" altLang="zh-TW" dirty="0"/>
          </a:p>
          <a:p>
            <a:r>
              <a:rPr lang="en" altLang="zh-TW" dirty="0"/>
              <a:t>Its content merges our system's attraction data with the user's own input, including their notes and photos.</a:t>
            </a:r>
          </a:p>
          <a:p>
            <a:endParaRPr lang="zh-TW" altLang="en-US" dirty="0"/>
          </a:p>
          <a:p>
            <a:r>
              <a:rPr lang="zh-TW" altLang="en-US" dirty="0"/>
              <a:t>產出的故事可以直接複製，或是下載為文字檔，方便使用者保存和分享。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The generated story can be copied directly or downloaded as a text file for easy saving and sharing.</a:t>
            </a:r>
          </a:p>
          <a:p>
            <a:endParaRPr lang="zh-TW" altLang="en-US" dirty="0"/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468ECC4-7CF4-5BD6-22B0-DD5993195B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45577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7506B0-D783-3A60-CE20-301CFC85D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D1FF58A2-076F-C132-6AA7-0CA1C12F7F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034BD37-AA0A-08AE-E74D-911BE080FE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整個故事的生成過程大約需要 </a:t>
            </a:r>
            <a:r>
              <a:rPr lang="en-US" altLang="zh-TW" dirty="0"/>
              <a:t>30 </a:t>
            </a:r>
            <a:r>
              <a:rPr lang="zh-TW" altLang="en-US" dirty="0"/>
              <a:t>秒。</a:t>
            </a:r>
            <a:endParaRPr lang="en-US" altLang="zh-TW" dirty="0"/>
          </a:p>
          <a:p>
            <a:r>
              <a:rPr lang="en" altLang="zh-TW" dirty="0"/>
              <a:t>The entire story generation process takes about 30 seconds.</a:t>
            </a:r>
          </a:p>
          <a:p>
            <a:endParaRPr lang="zh-TW" altLang="en-US" dirty="0"/>
          </a:p>
          <a:p>
            <a:r>
              <a:rPr lang="zh-TW" altLang="en-US" dirty="0"/>
              <a:t>完成後，使用者有「複製」和「下載」兩個選項。</a:t>
            </a:r>
          </a:p>
          <a:p>
            <a:r>
              <a:rPr lang="en" altLang="zh-TW" dirty="0"/>
              <a:t>Once complete, the user has two options: "Copy" and "Download."</a:t>
            </a:r>
          </a:p>
          <a:p>
            <a:endParaRPr lang="en-US" altLang="zh-TW" dirty="0"/>
          </a:p>
          <a:p>
            <a:r>
              <a:rPr lang="zh-TW" altLang="en-US" dirty="0"/>
              <a:t>點擊下載，就會得到一個如左圖所示的文字檔，這讓使用者可以很方便地將故事分享到任何社群平台。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Clicking "Download" will provide a text file, as shown on the left, making it convenient for users to share their story on any social media platform.</a:t>
            </a:r>
          </a:p>
          <a:p>
            <a:endParaRPr lang="zh-TW" altLang="en-US" dirty="0"/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B8A7EC1-06CB-DD31-A4BF-FD165EB70D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552413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最後，做個總結。本週的進度是我們平台一個重要的里程碑。</a:t>
            </a:r>
            <a:endParaRPr lang="en-US" altLang="zh-TW" dirty="0"/>
          </a:p>
          <a:p>
            <a:r>
              <a:rPr lang="en-US" altLang="zh-TW" dirty="0"/>
              <a:t>"In conclusion, this week’s progress is an important milestone for our platform.</a:t>
            </a:r>
          </a:p>
          <a:p>
            <a:endParaRPr lang="zh-TW" altLang="en-US" dirty="0"/>
          </a:p>
          <a:p>
            <a:r>
              <a:rPr lang="zh-TW" altLang="en-US" dirty="0"/>
              <a:t>透過「編輯模式」和「故事模式」，我們的應用程式不再只是一個單向的資訊提供者，而是進化成一個能與使用者共同創造價值、記錄回憶的旅遊夥伴。</a:t>
            </a:r>
          </a:p>
          <a:p>
            <a:r>
              <a:rPr lang="en-US" altLang="zh-TW" dirty="0"/>
              <a:t>"With 'Edit Mode' and 'Story Mode,' our app is no longer just giving information. It has become a travel partner that helps users keep memories.“</a:t>
            </a:r>
          </a:p>
          <a:p>
            <a:endParaRPr lang="en-US" altLang="zh-TW" dirty="0"/>
          </a:p>
          <a:p>
            <a:r>
              <a:rPr lang="zh-TW" altLang="en-US" dirty="0"/>
              <a:t>這不僅代表核心功能的完成，更象徵著我們成功地把產品從「查詢工具」推向「個人化創造平台」</a:t>
            </a:r>
            <a:endParaRPr lang="en-US" altLang="zh-TW" dirty="0"/>
          </a:p>
          <a:p>
            <a:r>
              <a:rPr lang="en-US" altLang="zh-TW" dirty="0"/>
              <a:t>“This not only means the core functions are complete, but also shows that we have transformed our project from a query tool into a platform for personalized creation.”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75940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為大家總結一下本週的進度，我們主要完成了兩大核心功能。</a:t>
            </a:r>
            <a:endParaRPr lang="en-US" altLang="zh-TW" dirty="0"/>
          </a:p>
          <a:p>
            <a:r>
              <a:rPr lang="en" altLang="zh-TW" dirty="0"/>
              <a:t>To summarize this week's progress, we have completed two features.</a:t>
            </a:r>
          </a:p>
          <a:p>
            <a:endParaRPr lang="zh-TW" altLang="en-US" dirty="0"/>
          </a:p>
          <a:p>
            <a:r>
              <a:rPr lang="zh-TW" altLang="en-US" dirty="0"/>
              <a:t>首先，在「編輯模式」中，我們讓使用者能夠在地圖上自由新增並管理自己的私房景點。</a:t>
            </a:r>
          </a:p>
          <a:p>
            <a:r>
              <a:rPr lang="en" altLang="zh-TW" dirty="0"/>
              <a:t>First, in "Edit Mode," we enabled users to freely add and manage their own custom spots on the map.</a:t>
            </a:r>
          </a:p>
          <a:p>
            <a:endParaRPr lang="en-US" altLang="zh-TW" dirty="0"/>
          </a:p>
          <a:p>
            <a:r>
              <a:rPr lang="zh-TW" altLang="en-US" dirty="0"/>
              <a:t>其次，我們新增了「故事模式」，這是一個 </a:t>
            </a:r>
            <a:r>
              <a:rPr lang="en" altLang="zh-TW" dirty="0"/>
              <a:t>AI </a:t>
            </a:r>
            <a:r>
              <a:rPr lang="zh-TW" altLang="en-US" dirty="0"/>
              <a:t>功能，可以讓使用者根據他們建立的行程，自動生成一篇個人化的旅遊日誌，並且能輕鬆匯出分享。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"Second, we added 'Story Mode.' It uses AI to turn a user’s trip plan into a personalized travel journal that can be easily shared."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231596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0C804F-92C8-9B86-3611-F4A4B9B8A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2994622-2802-BEAB-ECF4-03F36842BA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0BB7FD1-1F06-109C-0575-E933DB1789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3ED4263-AD37-47B9-130C-5F88D65323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917-63CB-F64C-9469-CEC528BBC1F9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953797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另外，我們注意到日本神社有</a:t>
            </a:r>
            <a:r>
              <a:rPr lang="en-US" altLang="zh-TW" dirty="0"/>
              <a:t>『</a:t>
            </a:r>
            <a:r>
              <a:rPr lang="zh-TW" altLang="en-US" dirty="0"/>
              <a:t>御朱印</a:t>
            </a:r>
            <a:r>
              <a:rPr lang="en-US" altLang="zh-TW" dirty="0"/>
              <a:t>』</a:t>
            </a:r>
            <a:r>
              <a:rPr lang="zh-TW" altLang="en-US" dirty="0"/>
              <a:t>這種很特別的參拜證明。</a:t>
            </a:r>
            <a:endParaRPr lang="en-US" altLang="zh-TW" dirty="0"/>
          </a:p>
          <a:p>
            <a:r>
              <a:rPr lang="en" altLang="zh-TW" dirty="0"/>
              <a:t>On another note, we've observed that Japanese shrines offer a unique proof of worship called a '</a:t>
            </a:r>
            <a:r>
              <a:rPr lang="en" altLang="zh-TW" dirty="0" err="1"/>
              <a:t>Goshuin</a:t>
            </a:r>
            <a:r>
              <a:rPr lang="en" altLang="zh-TW" dirty="0"/>
              <a:t>.’</a:t>
            </a:r>
          </a:p>
          <a:p>
            <a:endParaRPr lang="en-US" altLang="zh-TW" dirty="0"/>
          </a:p>
          <a:p>
            <a:r>
              <a:rPr lang="zh-TW" altLang="en-US" dirty="0"/>
              <a:t>我們就有個想法，不知道能不能開發一個</a:t>
            </a:r>
            <a:r>
              <a:rPr lang="en-US" altLang="zh-TW" dirty="0"/>
              <a:t>『</a:t>
            </a:r>
            <a:r>
              <a:rPr lang="zh-TW" altLang="en-US" dirty="0"/>
              <a:t>線上御朱印</a:t>
            </a:r>
            <a:r>
              <a:rPr lang="en-US" altLang="zh-TW" dirty="0"/>
              <a:t>』</a:t>
            </a:r>
            <a:r>
              <a:rPr lang="zh-TW" altLang="en-US" dirty="0"/>
              <a:t>系統？讓來福井玩的旅客，可以直接掃 </a:t>
            </a:r>
            <a:r>
              <a:rPr lang="en" altLang="zh-TW" dirty="0"/>
              <a:t>QR code </a:t>
            </a:r>
            <a:r>
              <a:rPr lang="zh-TW" altLang="en-US" dirty="0"/>
              <a:t>獲得一個數位版御朱印。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This gave us an idea: could we develop a 'digital Goshuin' system? It would allow tourists in Fukui to get a digital version simply by scanning a QR code. 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不過，因為我們打算用 </a:t>
            </a:r>
            <a:r>
              <a:rPr lang="en" altLang="zh-TW" dirty="0"/>
              <a:t>AI </a:t>
            </a:r>
            <a:r>
              <a:rPr lang="zh-TW" altLang="en-US" dirty="0"/>
              <a:t>來生成圖樣和文字，所以不太確定像御朱印這種有宗教意義的東西，這樣做會不會在信仰或傳統上產生問題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However, since we plan to use AI to generate it, we're not sure if creating a Goshuin, this way would cause any issues with faith or tradition.</a:t>
            </a:r>
            <a:endParaRPr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20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70364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3C1C7D-A563-3999-9210-4385D02B7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727B8B43-D10C-635D-5C33-3F6D7A3CAC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A423774-2B7E-454D-EC30-797518D063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好的，我們本週的第一個進度是「編輯模式」，這個功能主要是讓使用者可以自訂地圖上的地點。</a:t>
            </a:r>
            <a:endParaRPr lang="en-US" altLang="zh-TW" dirty="0"/>
          </a:p>
          <a:p>
            <a:r>
              <a:rPr lang="en-US" altLang="zh-TW" dirty="0"/>
              <a:t>Okay, our first update this week is "Edit Mode." This feature allows users to add their own custom locations to the map. </a:t>
            </a:r>
          </a:p>
          <a:p>
            <a:endParaRPr lang="zh-TW" altLang="en-US" dirty="0"/>
          </a:p>
          <a:p>
            <a:r>
              <a:rPr lang="zh-TW" altLang="en-US" dirty="0"/>
              <a:t>啟用方式很簡單，使用者只要從主畫面點擊右上角的「</a:t>
            </a:r>
            <a:r>
              <a:rPr lang="en" altLang="zh-TW" dirty="0"/>
              <a:t>Map View</a:t>
            </a:r>
            <a:r>
              <a:rPr lang="zh-TW" altLang="en" dirty="0"/>
              <a:t>」，</a:t>
            </a:r>
            <a:r>
              <a:rPr lang="zh-TW" altLang="en-US" dirty="0"/>
              <a:t>就可以進入地圖。</a:t>
            </a:r>
          </a:p>
          <a:p>
            <a:r>
              <a:rPr lang="en-US" altLang="zh-TW" dirty="0"/>
              <a:t>To activate it, the user simply clicks "Map View" in the top-right corner of the main screen to enter the map. </a:t>
            </a:r>
          </a:p>
          <a:p>
            <a:endParaRPr lang="en-US" altLang="zh-TW" dirty="0"/>
          </a:p>
          <a:p>
            <a:r>
              <a:rPr lang="zh-TW" altLang="en-US" dirty="0"/>
              <a:t>這裡是編輯流程的入口。</a:t>
            </a:r>
            <a:endParaRPr lang="en-US" altLang="zh-TW" dirty="0"/>
          </a:p>
          <a:p>
            <a:r>
              <a:rPr lang="en" altLang="zh-TW" dirty="0"/>
              <a:t>This is the entry point for the editing process.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1DAC771-066C-FFBA-DA2E-439B87F42D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38975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D883B0-8516-C1C0-527C-7960E7909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84336DA-B300-E0FF-935C-0B0BFFDAF7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304CA1A-1A1A-4DD8-9709-1E283E6936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進入地圖後，大家可以看到右上角的按鈕切換成了「</a:t>
            </a:r>
            <a:r>
              <a:rPr lang="en" altLang="zh-TW" dirty="0"/>
              <a:t>Edit</a:t>
            </a:r>
            <a:r>
              <a:rPr lang="zh-TW" altLang="en" dirty="0"/>
              <a:t>」。</a:t>
            </a:r>
            <a:endParaRPr lang="en-US" altLang="zh-TW" dirty="0"/>
          </a:p>
          <a:p>
            <a:r>
              <a:rPr lang="en" altLang="zh-TW" dirty="0"/>
              <a:t>After entering the map, you can see the button in the top-right corner has switched to "Edit."</a:t>
            </a:r>
          </a:p>
          <a:p>
            <a:endParaRPr lang="zh-TW" altLang="en" dirty="0"/>
          </a:p>
          <a:p>
            <a:r>
              <a:rPr lang="zh-TW" altLang="en-US" dirty="0"/>
              <a:t>點擊這個按鈕，我們就正式進入了「編輯模式」。</a:t>
            </a:r>
          </a:p>
          <a:p>
            <a:r>
              <a:rPr lang="en" altLang="zh-TW" dirty="0"/>
              <a:t>By clicking this button, we officially enter "Edit Mode."</a:t>
            </a:r>
          </a:p>
          <a:p>
            <a:endParaRPr lang="en-US" altLang="zh-TW" dirty="0"/>
          </a:p>
          <a:p>
            <a:r>
              <a:rPr lang="zh-TW" altLang="en-US" dirty="0"/>
              <a:t>在這個模式下，使用者就可以開始在地圖上新增自己的地點。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In this mode, the user can now begin adding their own locations to the map.</a:t>
            </a:r>
          </a:p>
          <a:p>
            <a:endParaRPr lang="zh-TW" altLang="en-US" dirty="0"/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FA38AFB-0BE7-228D-1C9C-3437D3B081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70441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FB98B-A005-FC71-240F-4862015FD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B67EF66-09BF-0B68-A640-AF357E4B86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C38E581-4ECA-D0DE-02BD-5EEC048FCB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啟動編輯模式後，畫面上會出現提示，引導使用者操作。</a:t>
            </a:r>
            <a:endParaRPr lang="en-US" altLang="zh-TW" dirty="0"/>
          </a:p>
          <a:p>
            <a:r>
              <a:rPr lang="en" altLang="zh-TW" dirty="0"/>
              <a:t>Once Edit Mode is active, a prompt appears on the screen to guide the user.</a:t>
            </a:r>
          </a:p>
          <a:p>
            <a:endParaRPr lang="zh-TW" altLang="en-US" dirty="0"/>
          </a:p>
          <a:p>
            <a:r>
              <a:rPr lang="zh-TW" altLang="en-US" dirty="0"/>
              <a:t>現在，使用者只需要在地圖上點擊任何他想標記的位置。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Now, the user simply needs to click on any position on the map they wish to mark.</a:t>
            </a:r>
          </a:p>
          <a:p>
            <a:endParaRPr lang="en-US" altLang="zh-TW" dirty="0"/>
          </a:p>
          <a:p>
            <a:r>
              <a:rPr lang="zh-TW" altLang="en-US" dirty="0"/>
              <a:t>這個點可以是任何地方，例如一家不在地圖上的餐廳，或是一個私房景點。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This spot can be anywhere, for example, a restaurant that's not on the map, or a </a:t>
            </a:r>
            <a:r>
              <a:rPr lang="en-US" altLang="zh-TW" b="0" i="0" dirty="0">
                <a:solidFill>
                  <a:srgbClr val="001D35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secret spot</a:t>
            </a:r>
            <a:r>
              <a:rPr lang="en" altLang="zh-TW" dirty="0"/>
              <a:t>.</a:t>
            </a:r>
          </a:p>
          <a:p>
            <a:endParaRPr lang="zh-TW" altLang="en-US" dirty="0"/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6AC3F3B-1A95-B5BE-4B24-A6703BDC7E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10370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E14051-7CEB-3D62-3C8B-0AC3FA9CF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C33AD1FC-B70F-A605-C35A-CADEDF6C71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2B5D16D-B2B1-7B27-401B-CA1287568E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點擊地圖後，畫面會彈出一個「新增地點資訊」的表單。</a:t>
            </a:r>
            <a:endParaRPr lang="en-US" altLang="zh-TW" dirty="0"/>
          </a:p>
          <a:p>
            <a:r>
              <a:rPr lang="en-US" altLang="zh-TW" dirty="0"/>
              <a:t>After clicking the map, an "Add Location Information" form appears. </a:t>
            </a:r>
          </a:p>
          <a:p>
            <a:endParaRPr lang="zh-TW" altLang="en-US" dirty="0"/>
          </a:p>
          <a:p>
            <a:r>
              <a:rPr lang="zh-TW" altLang="en-US" dirty="0"/>
              <a:t>使用者可以在這裡輸入地點的名稱、類型、描述等基本資料。</a:t>
            </a:r>
            <a:endParaRPr lang="en-US" altLang="zh-TW" dirty="0"/>
          </a:p>
          <a:p>
            <a:r>
              <a:rPr lang="en" altLang="zh-TW" dirty="0"/>
              <a:t>Here, the user can input the location's basic details, such as its name, type, and description. </a:t>
            </a:r>
          </a:p>
          <a:p>
            <a:endParaRPr lang="zh-TW" altLang="en-US" dirty="0"/>
          </a:p>
          <a:p>
            <a:r>
              <a:rPr lang="zh-TW" altLang="en-US" dirty="0"/>
              <a:t>值得一提的是，地點的經緯度會根據點擊位置自動填入，簡化了使用者的操作。</a:t>
            </a:r>
            <a:endParaRPr lang="en-US" altLang="zh-TW" dirty="0"/>
          </a:p>
          <a:p>
            <a:r>
              <a:rPr lang="en-US" altLang="zh-TW" dirty="0"/>
              <a:t>"One more thing — the latitude and longitude are filled in automatically when you click, so it’s easier for the user."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AC136D1-3052-F26B-AA32-950D13305C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78484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CC94E2-5437-4850-6894-6EB15D1AC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B14113F-1EC2-8034-AAF9-37219F55CD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8FCC364-8C8D-73FE-1735-407E1A4F13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資訊儲存後，新的地點會立刻顯示在地圖上。</a:t>
            </a:r>
            <a:endParaRPr lang="en-US" altLang="zh-TW" dirty="0"/>
          </a:p>
          <a:p>
            <a:r>
              <a:rPr lang="en" altLang="zh-TW" dirty="0"/>
              <a:t>After the information is saved, the new location appears on the map instantly.</a:t>
            </a:r>
          </a:p>
          <a:p>
            <a:endParaRPr lang="zh-TW" altLang="en-US" dirty="0"/>
          </a:p>
          <a:p>
            <a:r>
              <a:rPr lang="zh-TW" altLang="en-US" dirty="0"/>
              <a:t>為了跟內建的景點做出區別，使用者自訂的地點會統一用黃色圖釘來標示。</a:t>
            </a:r>
            <a:endParaRPr lang="en-US" altLang="zh-TW" dirty="0"/>
          </a:p>
          <a:p>
            <a:r>
              <a:rPr lang="en" altLang="zh-TW" dirty="0"/>
              <a:t>To distinguish them from built-in points of interest, user-added locations are marked with a yellow pin.</a:t>
            </a:r>
          </a:p>
          <a:p>
            <a:endParaRPr lang="zh-TW" altLang="en-US" dirty="0"/>
          </a:p>
          <a:p>
            <a:endParaRPr lang="zh-TW" altLang="en-US" dirty="0"/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B56AB60-834B-AE6F-21A0-0127622901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497481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3027C-5A44-3779-E72E-46272CA090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C6AAF74B-6020-9C95-14DE-3C5302845F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D9D3795-B81C-BE04-FB64-1155677BD2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同時，上方的篩選器也會出現一個「</a:t>
            </a:r>
            <a:r>
              <a:rPr lang="en" altLang="zh-TW" dirty="0"/>
              <a:t>Custom</a:t>
            </a:r>
            <a:r>
              <a:rPr lang="zh-TW" altLang="en" dirty="0"/>
              <a:t>」</a:t>
            </a:r>
            <a:r>
              <a:rPr lang="zh-TW" altLang="en-US" dirty="0"/>
              <a:t>的分類，方便使用者管理這些自訂的點位。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A "Custom" category also appears in the top filter, allowing users to manage these custom spots easily.</a:t>
            </a:r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AE19924-211B-87F5-A9B1-70F4B1960D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80546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F3261E-43D0-7B27-41B2-647900B14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091EF612-BE22-7625-6DC1-0DA030CF79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CBD97F8-3977-F091-F4EE-3E36F5DF27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好的，介紹完編輯模式，現在來看我們第二個主要進度：「故事模式」。</a:t>
            </a:r>
            <a:endParaRPr lang="en-US" altLang="zh-TW" dirty="0"/>
          </a:p>
          <a:p>
            <a:r>
              <a:rPr lang="en-US" altLang="zh-TW" dirty="0"/>
              <a:t>A</a:t>
            </a:r>
            <a:r>
              <a:rPr lang="en" altLang="zh-TW" dirty="0"/>
              <a:t>fter covering Edit Mode, let's look at our second major update: "Story Mode.”</a:t>
            </a:r>
          </a:p>
          <a:p>
            <a:endParaRPr lang="en" altLang="zh-TW" dirty="0"/>
          </a:p>
          <a:p>
            <a:r>
              <a:rPr lang="zh-TW" altLang="en-US" dirty="0"/>
              <a:t>這個功能可以根據使用者的行程，自動生成一篇旅遊日誌。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This feature automatically generates a travel journal based on a user's itinerary.</a:t>
            </a:r>
            <a:endParaRPr lang="en-US" altLang="zh-TW" dirty="0"/>
          </a:p>
          <a:p>
            <a:endParaRPr lang="zh-TW" altLang="en-US" dirty="0"/>
          </a:p>
          <a:p>
            <a:r>
              <a:rPr lang="zh-TW" altLang="en-US" dirty="0"/>
              <a:t>要啟用它，使用者同樣是從主畫面右上角點擊「</a:t>
            </a:r>
            <a:r>
              <a:rPr lang="en" altLang="zh-TW" dirty="0"/>
              <a:t>Story Mode</a:t>
            </a:r>
            <a:r>
              <a:rPr lang="zh-TW" altLang="en" dirty="0"/>
              <a:t>」</a:t>
            </a:r>
            <a:r>
              <a:rPr lang="zh-TW" altLang="en-US" dirty="0"/>
              <a:t>按鈕，進入故事生成器。</a:t>
            </a:r>
            <a:endParaRPr lang="en-US" altLang="zh-TW" dirty="0"/>
          </a:p>
          <a:p>
            <a:r>
              <a:rPr lang="en" altLang="zh-TW" dirty="0"/>
              <a:t>To activate it, the user clicks the "Story Mode" button in the top-right corner of the main screen to enter the story generator.</a:t>
            </a:r>
            <a:endParaRPr lang="zh-TW" altLang="en-US" dirty="0"/>
          </a:p>
          <a:p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2C76153-42C7-34BD-8DE3-57C2DE5B7F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941C5-962B-2D4A-A587-A71C394A52ED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00482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DC3F14-0C7A-5E1B-5362-07873C317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9E69C08-D5DF-2AA9-0949-18A266BA77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14571FB-CC2B-4DCD-6724-D8A86BB60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066FC-39CC-1143-A2DD-C8D88D27757F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59055F-7C05-1CBE-166E-C73F97620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FF5F51-B039-984E-CC1F-7E6879109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67902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2D30DF-FD12-5ADD-86AF-8B923610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646E60B-DE10-F939-5825-442CECD0F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A8E557-5283-0C6C-EF7D-96A27C0CC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ED9E0-1494-9542-AE25-57BF2B3038EA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2100803-22F0-E2C2-EDFB-48571D544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5736C54-609F-A94E-01D4-C1797E2BA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48546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86DC159-DD26-A315-CC46-5BB4D63F2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6FB2331-EE81-653C-9F2F-20F8F27DF6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50B3F4-0F02-6C5A-D30C-21A1D75C2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FAF8-D973-CE44-A334-52988A8184EE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7F4550-3E76-2DEE-9486-665AEB699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1F58D92-080B-FD4C-2B2F-FF9B4D2FE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66966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C09298-3A6E-CA5C-3554-938BB2CF9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EEC485-C7E6-F98F-84E6-FC90E185A3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33E4D6-24A2-5631-9894-389A2881C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5EB6-F14D-6B40-99D5-3E8E2087A768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3745A4-9909-D0CA-C243-06B124F60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B4CEC84-FCBC-CC00-6F32-A7A8B14D2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23910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869059-C590-4346-558E-61BD622EE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892946F-C5DB-10FD-DBD1-1BD154ECD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35167FB-8147-9D94-D417-BA0EB3E05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7FF2B-1D39-0443-860A-C61AE5E8A9ED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47BBE1-8C14-3685-9FA9-BC1C9108C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E85B87E-0173-D6C0-3EEB-6B1B6BD4A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78296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E3EF22-C21D-91DB-1E78-FAF71E28C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04684F-DEC4-AB50-2ACF-75A354B0DC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BA7FF79-CA26-3BB6-67EB-27107DDA6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FB92194-2806-CFF9-E220-617B41F4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5CDDD-A4D9-8343-86B5-3D4AB01D0415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1D9AB3-7354-C9A6-3AAD-D36F10020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FB9639-B11C-CB20-DD8B-3D2370C70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62266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42A834-1260-3716-C95D-527DD2246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55F4528-F2D9-F677-8700-13FE96AC8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FD6A55A-C77F-12C6-A7A6-6D0EC19635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5766306-684A-016B-2719-19AB96FA5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ABCFE90-0B64-ACC6-3A7E-C5FC9882EE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1ED16E3-9C90-9447-2C54-2153118C4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FED4-1A7A-AC47-90DE-3D834971E888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A534305-1E26-9176-ABAE-E27498AFA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B0A2182-1ED8-0675-BC49-CFD12A4F6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14501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A1C747-C59A-1C9D-059A-BDBE7E702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1425949-8EFB-2527-FC12-AC27BDDF4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98C06-130E-D94D-B577-B38198C917C3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C773AEA-3E16-D067-9729-4F2FE280C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434373D-1304-C90E-4734-520448E2E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38903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C635B3E-68C0-1E6B-FEF8-A0A184562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F5C59-F895-F349-9426-3CB219DB5329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E5FE51E-EF25-5781-AD47-56F631373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FAC8A9-5D7D-4FF0-6324-117F64085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1341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FCB722-0ECA-F98C-3C6D-1A62848EC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312207-BEC8-501E-C170-3273ACCC8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D4E8457-5D48-C07A-6CF2-C9B4B74C68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600D682-353B-26D6-A9F7-0EAD50053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AA1B3-C1B2-E74F-B6DB-B380C78D930B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1E9EDD9-4877-A5C3-3AC1-7CEE4E60A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2E3D377-CBD3-FA4F-2A1D-C8AAD20F9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81752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880754-C8FB-89FC-F1D2-A3D88E654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BCB19C0-67C8-198E-3E9C-6BD3579368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81CE011-71A0-FB51-A301-67C5FF192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8B61E6D-3BF8-C34D-80A3-FA3BB569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0DB3C-6197-F949-BA1F-CEEB93EE9936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1DB621C-ACC0-BC1A-89CC-382EC6CC8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A433EE8-7194-8865-D018-9AA522DFD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51934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F54D87E-2B12-8777-AEC7-B24042104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A99B068-76F6-D041-6231-9E3C93D66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2A3B184-0A1C-A622-FFA2-5297C0D777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85538F-0879-FE48-A7C0-145DF13164CA}" type="datetime1">
              <a:rPr kumimoji="1" lang="zh-TW" altLang="en-US" smtClean="0"/>
              <a:t>2025/8/21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60C1B3-AA81-DFFD-7D46-C6247138A7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DBED7F-8514-29F7-359E-6512F66EC6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6883B1-9875-FF4C-AEEB-FA9021276C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69784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旅遊網公布日本30大景點千本鳥居5連霸- 新聞- Rti 中央廣播電臺">
            <a:extLst>
              <a:ext uri="{FF2B5EF4-FFF2-40B4-BE49-F238E27FC236}">
                <a16:creationId xmlns:a16="http://schemas.microsoft.com/office/drawing/2014/main" id="{A3E7660A-80CE-ECE0-113C-670A09CE9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293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27C807D-0B91-3E23-EB6B-8E046013E998}"/>
              </a:ext>
            </a:extLst>
          </p:cNvPr>
          <p:cNvSpPr/>
          <p:nvPr/>
        </p:nvSpPr>
        <p:spPr>
          <a:xfrm>
            <a:off x="660263" y="970653"/>
            <a:ext cx="11189041" cy="2675340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9AC013-5E9A-C7E9-2DB3-08472EB25793}"/>
              </a:ext>
            </a:extLst>
          </p:cNvPr>
          <p:cNvSpPr txBox="1"/>
          <p:nvPr/>
        </p:nvSpPr>
        <p:spPr>
          <a:xfrm>
            <a:off x="909494" y="970653"/>
            <a:ext cx="10690578" cy="213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" altLang="zh-TW" sz="36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Japan Shrine &amp; Temple Navigator: </a:t>
            </a:r>
          </a:p>
          <a:p>
            <a:pPr>
              <a:lnSpc>
                <a:spcPct val="200000"/>
              </a:lnSpc>
            </a:pPr>
            <a:r>
              <a:rPr lang="en" altLang="zh-TW" sz="36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Personalized Guidance with GPT &amp; Interactive Maps</a:t>
            </a:r>
            <a:endParaRPr lang="zh-TW" altLang="en-US" sz="36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E76A179-2706-4631-12D6-717C10FF7728}"/>
              </a:ext>
            </a:extLst>
          </p:cNvPr>
          <p:cNvSpPr txBox="1"/>
          <p:nvPr/>
        </p:nvSpPr>
        <p:spPr>
          <a:xfrm>
            <a:off x="9967057" y="3138740"/>
            <a:ext cx="1925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latin typeface="Noto Serif TC ExtraBold" panose="02020200000000000000" pitchFamily="18" charset="-128"/>
                <a:ea typeface="Noto Serif TC ExtraBold" panose="02020200000000000000" pitchFamily="18" charset="-128"/>
              </a:rPr>
              <a:t>2025/08/22</a:t>
            </a:r>
            <a:endParaRPr kumimoji="1" lang="zh-TW" altLang="en-US" sz="2400" b="1" dirty="0">
              <a:latin typeface="Noto Serif TC ExtraBold" panose="02020200000000000000" pitchFamily="18" charset="-128"/>
              <a:ea typeface="Noto Serif TC ExtraBold" panose="02020200000000000000" pitchFamily="18" charset="-128"/>
            </a:endParaRP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227F26E1-BD10-071A-A314-A3FF0FDCF348}"/>
              </a:ext>
            </a:extLst>
          </p:cNvPr>
          <p:cNvGrpSpPr/>
          <p:nvPr/>
        </p:nvGrpSpPr>
        <p:grpSpPr>
          <a:xfrm>
            <a:off x="2721623" y="3896281"/>
            <a:ext cx="6748752" cy="1255984"/>
            <a:chOff x="1864671" y="3896281"/>
            <a:chExt cx="6748752" cy="125598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A83BF7A-CC2C-58D4-2D32-BAFBB985D53A}"/>
                </a:ext>
              </a:extLst>
            </p:cNvPr>
            <p:cNvSpPr/>
            <p:nvPr/>
          </p:nvSpPr>
          <p:spPr>
            <a:xfrm>
              <a:off x="1864671" y="3896281"/>
              <a:ext cx="6748752" cy="1255984"/>
            </a:xfrm>
            <a:prstGeom prst="rect">
              <a:avLst/>
            </a:prstGeom>
            <a:solidFill>
              <a:srgbClr val="FFFFFF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ED4A68DF-EE96-E4E8-4C20-CF718C597843}"/>
                </a:ext>
              </a:extLst>
            </p:cNvPr>
            <p:cNvSpPr txBox="1"/>
            <p:nvPr/>
          </p:nvSpPr>
          <p:spPr>
            <a:xfrm>
              <a:off x="2002571" y="3952193"/>
              <a:ext cx="5678734" cy="1144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TW" sz="2400" b="1" dirty="0">
                  <a:solidFill>
                    <a:schemeClr val="bg2">
                      <a:lumMod val="25000"/>
                    </a:schemeClr>
                  </a:solidFill>
                  <a:latin typeface="Times New Roman" panose="02020603050405020304" pitchFamily="18" charset="0"/>
                  <a:ea typeface="標楷體" panose="03000509000000000000" pitchFamily="65" charset="-120"/>
                </a:rPr>
                <a:t>Advisor</a:t>
              </a:r>
              <a:r>
                <a:rPr lang="zh-TW" altLang="en-US" sz="2400" b="1" dirty="0">
                  <a:solidFill>
                    <a:schemeClr val="bg2">
                      <a:lumMod val="25000"/>
                    </a:schemeClr>
                  </a:solidFill>
                  <a:latin typeface="Times New Roman" panose="02020603050405020304" pitchFamily="18" charset="0"/>
                  <a:ea typeface="標楷體" panose="03000509000000000000" pitchFamily="65" charset="-120"/>
                </a:rPr>
                <a:t>：</a:t>
              </a:r>
              <a:r>
                <a:rPr lang="en-US" altLang="zh-TW" sz="2400" b="1" i="1" dirty="0">
                  <a:solidFill>
                    <a:schemeClr val="bg2">
                      <a:lumMod val="25000"/>
                    </a:schemeClr>
                  </a:solidFill>
                  <a:latin typeface="Times New Roman" panose="02020603050405020304" pitchFamily="18" charset="0"/>
                  <a:ea typeface="標楷體" panose="03000509000000000000" pitchFamily="65" charset="-120"/>
                </a:rPr>
                <a:t>Yi-Chung Chen</a:t>
              </a:r>
            </a:p>
            <a:p>
              <a:pPr>
                <a:lnSpc>
                  <a:spcPct val="150000"/>
                </a:lnSpc>
              </a:pPr>
              <a:r>
                <a:rPr lang="en-US" altLang="zh-TW" sz="2400" b="1" dirty="0">
                  <a:solidFill>
                    <a:schemeClr val="bg2">
                      <a:lumMod val="25000"/>
                    </a:schemeClr>
                  </a:solidFill>
                  <a:latin typeface="Times New Roman" panose="02020603050405020304" pitchFamily="18" charset="0"/>
                  <a:ea typeface="標楷體" panose="03000509000000000000" pitchFamily="65" charset="-120"/>
                </a:rPr>
                <a:t>Members</a:t>
              </a:r>
              <a:r>
                <a:rPr lang="zh-TW" altLang="en-US" sz="2400" b="1" dirty="0">
                  <a:solidFill>
                    <a:schemeClr val="bg2">
                      <a:lumMod val="25000"/>
                    </a:schemeClr>
                  </a:solidFill>
                  <a:latin typeface="Times New Roman" panose="02020603050405020304" pitchFamily="18" charset="0"/>
                  <a:ea typeface="標楷體" panose="03000509000000000000" pitchFamily="65" charset="-120"/>
                </a:rPr>
                <a:t>：</a:t>
              </a:r>
              <a:r>
                <a:rPr lang="en-US" altLang="zh-TW" sz="2400" b="1" dirty="0">
                  <a:solidFill>
                    <a:schemeClr val="bg2">
                      <a:lumMod val="25000"/>
                    </a:schemeClr>
                  </a:solidFill>
                  <a:latin typeface="Times New Roman" panose="02020603050405020304" pitchFamily="18" charset="0"/>
                  <a:ea typeface="標楷體" panose="03000509000000000000" pitchFamily="65" charset="-120"/>
                </a:rPr>
                <a:t> </a:t>
              </a:r>
              <a:r>
                <a:rPr lang="en-US" altLang="zh-TW" sz="2400" b="1" i="1" dirty="0">
                  <a:solidFill>
                    <a:schemeClr val="bg2">
                      <a:lumMod val="25000"/>
                    </a:schemeClr>
                  </a:solidFill>
                  <a:latin typeface="Times New Roman" panose="02020603050405020304" pitchFamily="18" charset="0"/>
                  <a:ea typeface="標楷體" panose="03000509000000000000" pitchFamily="65" charset="-120"/>
                </a:rPr>
                <a:t>Po-Yuan Chu, Bo-Min Zheng</a:t>
              </a:r>
              <a:endParaRPr kumimoji="1" lang="zh-TW" altLang="en-US" sz="2400" b="1" i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345D347-6EA7-CE62-12F8-209EFEFE7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9A36-085D-5343-9146-EA9D02667923}" type="slidenum">
              <a:rPr kumimoji="1" lang="zh-TW" altLang="en-US" smtClean="0"/>
              <a:t>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04335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924EBA-7DD0-9026-54A9-2F432BBF4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9B58570C-6D5B-15F2-3564-F7BEA6E83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F264EC8C-D093-C0EC-4201-84544FB734CD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062502B-8DD1-4F58-E353-FCF0662C0ABD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4EE6DB6-E6ED-B3C5-5177-DC74199F002E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F896DBE9-64B5-9EE5-ED60-A7609E4BF365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6E987517-A601-E6E9-62AA-982B8E8E3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22" name="圓角矩形 21">
            <a:extLst>
              <a:ext uri="{FF2B5EF4-FFF2-40B4-BE49-F238E27FC236}">
                <a16:creationId xmlns:a16="http://schemas.microsoft.com/office/drawing/2014/main" id="{4B4C744F-486A-EB62-1546-8A9108486F00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3" name="圓角矩形 22">
            <a:extLst>
              <a:ext uri="{FF2B5EF4-FFF2-40B4-BE49-F238E27FC236}">
                <a16:creationId xmlns:a16="http://schemas.microsoft.com/office/drawing/2014/main" id="{82F2F8C2-5F93-3AA9-6A51-67D65C40E854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25" name="圓角矩形 24">
            <a:extLst>
              <a:ext uri="{FF2B5EF4-FFF2-40B4-BE49-F238E27FC236}">
                <a16:creationId xmlns:a16="http://schemas.microsoft.com/office/drawing/2014/main" id="{A7FCA53C-1F9D-18D1-F89A-051C09494FE3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6" name="圓角矩形 25">
            <a:extLst>
              <a:ext uri="{FF2B5EF4-FFF2-40B4-BE49-F238E27FC236}">
                <a16:creationId xmlns:a16="http://schemas.microsoft.com/office/drawing/2014/main" id="{63E456A4-1C8A-5555-CF8C-0C5E379C1C33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EE26245E-BBDA-AA9D-DCEA-38CA87B03C31}"/>
              </a:ext>
            </a:extLst>
          </p:cNvPr>
          <p:cNvSpPr/>
          <p:nvPr/>
        </p:nvSpPr>
        <p:spPr>
          <a:xfrm>
            <a:off x="4290567" y="2609999"/>
            <a:ext cx="7678455" cy="4248000"/>
          </a:xfrm>
          <a:prstGeom prst="rect">
            <a:avLst/>
          </a:prstGeom>
          <a:solidFill>
            <a:srgbClr val="FCF4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0" name="圖片 29" descr="一張含有 文字, 螢幕擷取畫面 的圖片&#10;&#10;AI 產生的內容可能不正確。">
            <a:extLst>
              <a:ext uri="{FF2B5EF4-FFF2-40B4-BE49-F238E27FC236}">
                <a16:creationId xmlns:a16="http://schemas.microsoft.com/office/drawing/2014/main" id="{2A74EF92-95A3-ADC7-0A2E-33E0883FD0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4447" y="2235472"/>
            <a:ext cx="7570694" cy="4248000"/>
          </a:xfrm>
          <a:prstGeom prst="rect">
            <a:avLst/>
          </a:prstGeom>
        </p:spPr>
      </p:pic>
      <p:sp>
        <p:nvSpPr>
          <p:cNvPr id="41" name="圓角矩形 40">
            <a:extLst>
              <a:ext uri="{FF2B5EF4-FFF2-40B4-BE49-F238E27FC236}">
                <a16:creationId xmlns:a16="http://schemas.microsoft.com/office/drawing/2014/main" id="{4606854A-496A-011F-2EAB-BDAEDD6E7617}"/>
              </a:ext>
            </a:extLst>
          </p:cNvPr>
          <p:cNvSpPr/>
          <p:nvPr/>
        </p:nvSpPr>
        <p:spPr>
          <a:xfrm>
            <a:off x="4962755" y="3788072"/>
            <a:ext cx="2082622" cy="395868"/>
          </a:xfrm>
          <a:prstGeom prst="roundRect">
            <a:avLst>
              <a:gd name="adj" fmla="val 9216"/>
            </a:avLst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3" name="圓角矩形 42">
            <a:extLst>
              <a:ext uri="{FF2B5EF4-FFF2-40B4-BE49-F238E27FC236}">
                <a16:creationId xmlns:a16="http://schemas.microsoft.com/office/drawing/2014/main" id="{367A6A9A-D20F-2CF8-D20B-90EE53167CC7}"/>
              </a:ext>
            </a:extLst>
          </p:cNvPr>
          <p:cNvSpPr/>
          <p:nvPr/>
        </p:nvSpPr>
        <p:spPr>
          <a:xfrm>
            <a:off x="370569" y="2108640"/>
            <a:ext cx="6014532" cy="1363155"/>
          </a:xfrm>
          <a:prstGeom prst="roundRect">
            <a:avLst>
              <a:gd name="adj" fmla="val 6930"/>
            </a:avLst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44" name="直線箭頭接點 43">
            <a:extLst>
              <a:ext uri="{FF2B5EF4-FFF2-40B4-BE49-F238E27FC236}">
                <a16:creationId xmlns:a16="http://schemas.microsoft.com/office/drawing/2014/main" id="{6B1294C0-B4AF-41E2-E8D2-2A7D5A658FA2}"/>
              </a:ext>
            </a:extLst>
          </p:cNvPr>
          <p:cNvCxnSpPr>
            <a:cxnSpLocks/>
          </p:cNvCxnSpPr>
          <p:nvPr/>
        </p:nvCxnSpPr>
        <p:spPr>
          <a:xfrm>
            <a:off x="4062544" y="3612630"/>
            <a:ext cx="846330" cy="395868"/>
          </a:xfrm>
          <a:prstGeom prst="straightConnector1">
            <a:avLst/>
          </a:prstGeom>
          <a:ln w="28575">
            <a:solidFill>
              <a:schemeClr val="accent4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3CCBF959-9802-B39D-DE1D-E5BE6358E1ED}"/>
              </a:ext>
            </a:extLst>
          </p:cNvPr>
          <p:cNvSpPr txBox="1"/>
          <p:nvPr/>
        </p:nvSpPr>
        <p:spPr>
          <a:xfrm>
            <a:off x="497835" y="2139929"/>
            <a:ext cx="5760000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Travel Dates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The user first needs to select the start and end dates for the trip to serve as the time frame for the story.</a:t>
            </a:r>
          </a:p>
        </p:txBody>
      </p:sp>
    </p:spTree>
    <p:extLst>
      <p:ext uri="{BB962C8B-B14F-4D97-AF65-F5344CB8AC3E}">
        <p14:creationId xmlns:p14="http://schemas.microsoft.com/office/powerpoint/2010/main" val="2733778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EE84D-5930-C902-577B-9B33E84A1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D830A410-C861-61F1-59D1-7478FAFDF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28B90590-B929-2CA2-4657-FF762B2A383B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CFDC64B-C384-EEA5-3666-645DD9FA8D29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1204548-3A91-E347-E9DF-BEE12991A3DC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CE43D89B-6428-ED09-1CCE-99D357A00420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84A91291-0A7A-4FE3-A196-8B46D4563A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22" name="圓角矩形 21">
            <a:extLst>
              <a:ext uri="{FF2B5EF4-FFF2-40B4-BE49-F238E27FC236}">
                <a16:creationId xmlns:a16="http://schemas.microsoft.com/office/drawing/2014/main" id="{240C198E-C2FB-3A0A-135B-483BC99C34DC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3" name="圓角矩形 22">
            <a:extLst>
              <a:ext uri="{FF2B5EF4-FFF2-40B4-BE49-F238E27FC236}">
                <a16:creationId xmlns:a16="http://schemas.microsoft.com/office/drawing/2014/main" id="{B9FBBE44-EB47-1CB3-01A8-F11FE046474A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25" name="圓角矩形 24">
            <a:extLst>
              <a:ext uri="{FF2B5EF4-FFF2-40B4-BE49-F238E27FC236}">
                <a16:creationId xmlns:a16="http://schemas.microsoft.com/office/drawing/2014/main" id="{C5A5C5DD-85C4-CCD0-80A0-C58ABC9F0EA3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6" name="圓角矩形 25">
            <a:extLst>
              <a:ext uri="{FF2B5EF4-FFF2-40B4-BE49-F238E27FC236}">
                <a16:creationId xmlns:a16="http://schemas.microsoft.com/office/drawing/2014/main" id="{0DFE9373-D234-0BCF-8809-B925873F0D77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5FDB331-A8F6-E4DB-600F-B0FE1FED8ABC}"/>
              </a:ext>
            </a:extLst>
          </p:cNvPr>
          <p:cNvSpPr/>
          <p:nvPr/>
        </p:nvSpPr>
        <p:spPr>
          <a:xfrm>
            <a:off x="4290567" y="2609999"/>
            <a:ext cx="7678455" cy="4248000"/>
          </a:xfrm>
          <a:prstGeom prst="rect">
            <a:avLst/>
          </a:prstGeom>
          <a:solidFill>
            <a:srgbClr val="FCF4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8" name="圖片 27" descr="一張含有 文字, 軟體, 螢幕擷取畫面 的圖片&#10;&#10;AI 產生的內容可能不正確。">
            <a:extLst>
              <a:ext uri="{FF2B5EF4-FFF2-40B4-BE49-F238E27FC236}">
                <a16:creationId xmlns:a16="http://schemas.microsoft.com/office/drawing/2014/main" id="{74179AB5-81EA-5BB6-7AA2-25A9B319AF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2080" y="2205805"/>
            <a:ext cx="7552000" cy="4248000"/>
          </a:xfrm>
          <a:prstGeom prst="rect">
            <a:avLst/>
          </a:prstGeom>
        </p:spPr>
      </p:pic>
      <p:sp>
        <p:nvSpPr>
          <p:cNvPr id="3" name="圓角矩形 2">
            <a:extLst>
              <a:ext uri="{FF2B5EF4-FFF2-40B4-BE49-F238E27FC236}">
                <a16:creationId xmlns:a16="http://schemas.microsoft.com/office/drawing/2014/main" id="{6E5CBAB0-67E8-C378-EDBD-65AB27DDFE31}"/>
              </a:ext>
            </a:extLst>
          </p:cNvPr>
          <p:cNvSpPr/>
          <p:nvPr/>
        </p:nvSpPr>
        <p:spPr>
          <a:xfrm>
            <a:off x="10118361" y="5121847"/>
            <a:ext cx="989350" cy="395868"/>
          </a:xfrm>
          <a:prstGeom prst="roundRect">
            <a:avLst>
              <a:gd name="adj" fmla="val 9216"/>
            </a:avLst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id="{59C930C2-C17F-1F9D-C4D6-F1DA2DBCFEFD}"/>
              </a:ext>
            </a:extLst>
          </p:cNvPr>
          <p:cNvSpPr/>
          <p:nvPr/>
        </p:nvSpPr>
        <p:spPr>
          <a:xfrm>
            <a:off x="2521554" y="3583250"/>
            <a:ext cx="6014532" cy="1363155"/>
          </a:xfrm>
          <a:prstGeom prst="roundRect">
            <a:avLst>
              <a:gd name="adj" fmla="val 6930"/>
            </a:avLst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6" name="直線箭頭接點 5">
            <a:extLst>
              <a:ext uri="{FF2B5EF4-FFF2-40B4-BE49-F238E27FC236}">
                <a16:creationId xmlns:a16="http://schemas.microsoft.com/office/drawing/2014/main" id="{97BAA782-5615-DAEF-5CAF-D03E71559533}"/>
              </a:ext>
            </a:extLst>
          </p:cNvPr>
          <p:cNvCxnSpPr>
            <a:cxnSpLocks/>
          </p:cNvCxnSpPr>
          <p:nvPr/>
        </p:nvCxnSpPr>
        <p:spPr>
          <a:xfrm>
            <a:off x="8650095" y="4946405"/>
            <a:ext cx="1240243" cy="360113"/>
          </a:xfrm>
          <a:prstGeom prst="straightConnector1">
            <a:avLst/>
          </a:prstGeom>
          <a:ln w="28575">
            <a:solidFill>
              <a:schemeClr val="accent4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751057EB-F087-4A55-2179-A756911944AE}"/>
              </a:ext>
            </a:extLst>
          </p:cNvPr>
          <p:cNvSpPr txBox="1"/>
          <p:nvPr/>
        </p:nvSpPr>
        <p:spPr>
          <a:xfrm>
            <a:off x="2648820" y="3614539"/>
            <a:ext cx="5760000" cy="1296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the Daily Itinerary</a:t>
            </a:r>
          </a:p>
          <a:p>
            <a:pPr>
              <a:lnSpc>
                <a:spcPct val="150000"/>
              </a:lnSpc>
            </a:pP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day of the trip, click "Add Location" to search and add visited spots from the database.</a:t>
            </a:r>
            <a:endParaRPr kumimoji="1" lang="en" altLang="zh-TW" dirty="0">
              <a:latin typeface="Times New Roman" panose="02020603050405020304" pitchFamily="18" charset="0"/>
              <a:ea typeface="DFKai-SB" panose="03000509000000000000" pitchFamily="49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385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7F003-F7AB-41F3-3C2A-F6BAEC2B7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261944DD-17C7-F30C-F661-EA24AAC13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D73918D3-1EBD-0A4A-56CA-CF47FCBAB73C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04A133A-4450-20B7-2819-C69D5FADF728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A70D9A6-FD27-5C57-FB17-593C2B20A141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6B8AA05C-79C5-2BDA-B732-C64B4432A066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1B0904A6-ECDF-6BD0-32C4-BBF3B17583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15" name="圓角矩形 14">
            <a:extLst>
              <a:ext uri="{FF2B5EF4-FFF2-40B4-BE49-F238E27FC236}">
                <a16:creationId xmlns:a16="http://schemas.microsoft.com/office/drawing/2014/main" id="{092ACDDE-15BA-AC05-F789-E49D1AF11C47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圓角矩形 15">
            <a:extLst>
              <a:ext uri="{FF2B5EF4-FFF2-40B4-BE49-F238E27FC236}">
                <a16:creationId xmlns:a16="http://schemas.microsoft.com/office/drawing/2014/main" id="{AEB8CB0B-3788-8227-C908-AFA70A35000B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17" name="圓角矩形 16">
            <a:extLst>
              <a:ext uri="{FF2B5EF4-FFF2-40B4-BE49-F238E27FC236}">
                <a16:creationId xmlns:a16="http://schemas.microsoft.com/office/drawing/2014/main" id="{7C57D38B-B1A4-5D8A-FC54-A5B2D5C628AC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圓角矩形 17">
            <a:extLst>
              <a:ext uri="{FF2B5EF4-FFF2-40B4-BE49-F238E27FC236}">
                <a16:creationId xmlns:a16="http://schemas.microsoft.com/office/drawing/2014/main" id="{9F7366DC-D3BE-8E4A-6D90-68DAB90E34B7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217034F-C92B-81C5-CE64-6DA0CA06306A}"/>
              </a:ext>
            </a:extLst>
          </p:cNvPr>
          <p:cNvSpPr/>
          <p:nvPr/>
        </p:nvSpPr>
        <p:spPr>
          <a:xfrm>
            <a:off x="4290567" y="2067112"/>
            <a:ext cx="7678455" cy="4790887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2" name="圖片 21" descr="一張含有 文字, 軟體, 電腦圖示, 多媒體軟體 的圖片&#10;&#10;AI 產生的內容可能不正確。">
            <a:extLst>
              <a:ext uri="{FF2B5EF4-FFF2-40B4-BE49-F238E27FC236}">
                <a16:creationId xmlns:a16="http://schemas.microsoft.com/office/drawing/2014/main" id="{24F6D1B3-9EA8-65DD-EA10-77048878C9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733" y="2205808"/>
            <a:ext cx="7570694" cy="4248000"/>
          </a:xfrm>
          <a:prstGeom prst="rect">
            <a:avLst/>
          </a:prstGeom>
        </p:spPr>
      </p:pic>
      <p:sp>
        <p:nvSpPr>
          <p:cNvPr id="24" name="圓角矩形 23">
            <a:extLst>
              <a:ext uri="{FF2B5EF4-FFF2-40B4-BE49-F238E27FC236}">
                <a16:creationId xmlns:a16="http://schemas.microsoft.com/office/drawing/2014/main" id="{0783C0E0-8496-C35B-2573-10D78E71E5AF}"/>
              </a:ext>
            </a:extLst>
          </p:cNvPr>
          <p:cNvSpPr/>
          <p:nvPr/>
        </p:nvSpPr>
        <p:spPr>
          <a:xfrm>
            <a:off x="6301805" y="2833141"/>
            <a:ext cx="3786575" cy="2968052"/>
          </a:xfrm>
          <a:prstGeom prst="roundRect">
            <a:avLst>
              <a:gd name="adj" fmla="val 9216"/>
            </a:avLst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圓角矩形 24">
            <a:extLst>
              <a:ext uri="{FF2B5EF4-FFF2-40B4-BE49-F238E27FC236}">
                <a16:creationId xmlns:a16="http://schemas.microsoft.com/office/drawing/2014/main" id="{79D8C950-8AAA-B050-D3C1-91050AEA62A2}"/>
              </a:ext>
            </a:extLst>
          </p:cNvPr>
          <p:cNvSpPr/>
          <p:nvPr/>
        </p:nvSpPr>
        <p:spPr>
          <a:xfrm>
            <a:off x="227313" y="2380778"/>
            <a:ext cx="6014532" cy="1363155"/>
          </a:xfrm>
          <a:prstGeom prst="roundRect">
            <a:avLst>
              <a:gd name="adj" fmla="val 6930"/>
            </a:avLst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B1CF5E69-6FE3-C783-90D0-766086A23ADC}"/>
              </a:ext>
            </a:extLst>
          </p:cNvPr>
          <p:cNvSpPr txBox="1"/>
          <p:nvPr/>
        </p:nvSpPr>
        <p:spPr>
          <a:xfrm>
            <a:off x="354579" y="2412067"/>
            <a:ext cx="5760000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Itinerary Location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The system displays a list of locations; users can search or click directly to add a spot to the selected day's itinerary.</a:t>
            </a:r>
          </a:p>
        </p:txBody>
      </p:sp>
    </p:spTree>
    <p:extLst>
      <p:ext uri="{BB962C8B-B14F-4D97-AF65-F5344CB8AC3E}">
        <p14:creationId xmlns:p14="http://schemas.microsoft.com/office/powerpoint/2010/main" val="35582993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40959-D0E9-0131-E4B5-339C40C27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6B4A08F9-6CA1-ADA5-7334-49470C766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FCCDB6E4-4BCA-377C-075E-91CE7F89F6F8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64F5C45-70E1-1513-FAC8-46547AFD51CD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9C215AD-93DA-C81C-2DAD-9B34F410E25C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0C6FCF78-5E6E-04E9-66A1-5C0937DEF42F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75BFA510-4E10-BD17-443C-3AAA8C159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16" name="圓角矩形 15">
            <a:extLst>
              <a:ext uri="{FF2B5EF4-FFF2-40B4-BE49-F238E27FC236}">
                <a16:creationId xmlns:a16="http://schemas.microsoft.com/office/drawing/2014/main" id="{63093BFF-72C9-9532-236C-766AB888E54B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圓角矩形 16">
            <a:extLst>
              <a:ext uri="{FF2B5EF4-FFF2-40B4-BE49-F238E27FC236}">
                <a16:creationId xmlns:a16="http://schemas.microsoft.com/office/drawing/2014/main" id="{90CEA29E-874F-FCED-8B5A-728CBA1E1B08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18" name="圓角矩形 17">
            <a:extLst>
              <a:ext uri="{FF2B5EF4-FFF2-40B4-BE49-F238E27FC236}">
                <a16:creationId xmlns:a16="http://schemas.microsoft.com/office/drawing/2014/main" id="{EFC69CE7-BC10-8B2F-4900-D85541760A85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圓角矩形 18">
            <a:extLst>
              <a:ext uri="{FF2B5EF4-FFF2-40B4-BE49-F238E27FC236}">
                <a16:creationId xmlns:a16="http://schemas.microsoft.com/office/drawing/2014/main" id="{D6E5F7F1-1629-F0CD-09F7-4092782D89BC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6522E73-EB7D-F815-57D3-7336A6182053}"/>
              </a:ext>
            </a:extLst>
          </p:cNvPr>
          <p:cNvSpPr/>
          <p:nvPr/>
        </p:nvSpPr>
        <p:spPr>
          <a:xfrm>
            <a:off x="4290567" y="2609999"/>
            <a:ext cx="7678455" cy="4248000"/>
          </a:xfrm>
          <a:prstGeom prst="rect">
            <a:avLst/>
          </a:prstGeom>
          <a:solidFill>
            <a:srgbClr val="FCF4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1" name="圖片 30" descr="一張含有 文字, 軟體, 數字, 螢幕擷取畫面 的圖片&#10;&#10;AI 產生的內容可能不正確。">
            <a:extLst>
              <a:ext uri="{FF2B5EF4-FFF2-40B4-BE49-F238E27FC236}">
                <a16:creationId xmlns:a16="http://schemas.microsoft.com/office/drawing/2014/main" id="{795A7258-11CF-99D7-8BC2-E80CE0CD8B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4447" y="2241008"/>
            <a:ext cx="7570694" cy="4248000"/>
          </a:xfrm>
          <a:prstGeom prst="rect">
            <a:avLst/>
          </a:prstGeom>
        </p:spPr>
      </p:pic>
      <p:sp>
        <p:nvSpPr>
          <p:cNvPr id="32" name="圓角矩形 31">
            <a:extLst>
              <a:ext uri="{FF2B5EF4-FFF2-40B4-BE49-F238E27FC236}">
                <a16:creationId xmlns:a16="http://schemas.microsoft.com/office/drawing/2014/main" id="{E00402C0-3A41-8C7C-E090-B1EEBD15C143}"/>
              </a:ext>
            </a:extLst>
          </p:cNvPr>
          <p:cNvSpPr/>
          <p:nvPr/>
        </p:nvSpPr>
        <p:spPr>
          <a:xfrm>
            <a:off x="4908720" y="3163104"/>
            <a:ext cx="6348893" cy="3370874"/>
          </a:xfrm>
          <a:prstGeom prst="roundRect">
            <a:avLst>
              <a:gd name="adj" fmla="val 9216"/>
            </a:avLst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3" name="圓角矩形 32">
            <a:extLst>
              <a:ext uri="{FF2B5EF4-FFF2-40B4-BE49-F238E27FC236}">
                <a16:creationId xmlns:a16="http://schemas.microsoft.com/office/drawing/2014/main" id="{E666E763-DA7B-185C-A73A-B3E19832CFBA}"/>
              </a:ext>
            </a:extLst>
          </p:cNvPr>
          <p:cNvSpPr/>
          <p:nvPr/>
        </p:nvSpPr>
        <p:spPr>
          <a:xfrm>
            <a:off x="243303" y="1754979"/>
            <a:ext cx="6787084" cy="1363155"/>
          </a:xfrm>
          <a:prstGeom prst="roundRect">
            <a:avLst>
              <a:gd name="adj" fmla="val 6930"/>
            </a:avLst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1E199B0E-4C64-F67B-E57F-67E541902DD5}"/>
              </a:ext>
            </a:extLst>
          </p:cNvPr>
          <p:cNvSpPr txBox="1"/>
          <p:nvPr/>
        </p:nvSpPr>
        <p:spPr>
          <a:xfrm>
            <a:off x="370568" y="1786268"/>
            <a:ext cx="7077512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Itinerary Overview &amp; Detail Editing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Once all locations are added, the system presents a complete itinerary, allowing the user to then edit the details for each spot.</a:t>
            </a:r>
          </a:p>
        </p:txBody>
      </p:sp>
    </p:spTree>
    <p:extLst>
      <p:ext uri="{BB962C8B-B14F-4D97-AF65-F5344CB8AC3E}">
        <p14:creationId xmlns:p14="http://schemas.microsoft.com/office/powerpoint/2010/main" val="3320065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1858F-EB6E-5AC4-593E-653FB4B76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1628F48E-FA98-038F-C704-0DB2E3224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83DCC2E7-6C13-0FF7-6B37-32C978C13774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E5FBAC0-FB2A-8595-1FDE-51C70E98C81B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61ECF1D-7BEA-A765-FA53-A4B0C8A58087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722FD6DC-2656-F9B5-8BD9-E065D6645B73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AC30AE05-9A73-F713-43AA-403971E22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17" name="圓角矩形 16">
            <a:extLst>
              <a:ext uri="{FF2B5EF4-FFF2-40B4-BE49-F238E27FC236}">
                <a16:creationId xmlns:a16="http://schemas.microsoft.com/office/drawing/2014/main" id="{74AE995C-7158-D7F5-598D-CB1CA22D77C1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圓角矩形 17">
            <a:extLst>
              <a:ext uri="{FF2B5EF4-FFF2-40B4-BE49-F238E27FC236}">
                <a16:creationId xmlns:a16="http://schemas.microsoft.com/office/drawing/2014/main" id="{65516EB6-AA04-32C6-8424-8288336FF869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19" name="圓角矩形 18">
            <a:extLst>
              <a:ext uri="{FF2B5EF4-FFF2-40B4-BE49-F238E27FC236}">
                <a16:creationId xmlns:a16="http://schemas.microsoft.com/office/drawing/2014/main" id="{BA81BB4B-22DB-7497-F0DF-1BC08829E7FF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2" name="圓角矩形 21">
            <a:extLst>
              <a:ext uri="{FF2B5EF4-FFF2-40B4-BE49-F238E27FC236}">
                <a16:creationId xmlns:a16="http://schemas.microsoft.com/office/drawing/2014/main" id="{A3C04324-F077-2FC4-7ADE-BF541D1B53B1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3BA86B2-0C73-2A68-72B6-E951B06159A9}"/>
              </a:ext>
            </a:extLst>
          </p:cNvPr>
          <p:cNvSpPr/>
          <p:nvPr/>
        </p:nvSpPr>
        <p:spPr>
          <a:xfrm>
            <a:off x="4290567" y="2609999"/>
            <a:ext cx="7678455" cy="4248000"/>
          </a:xfrm>
          <a:prstGeom prst="rect">
            <a:avLst/>
          </a:prstGeom>
          <a:solidFill>
            <a:srgbClr val="FCF4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2" name="圖片 31" descr="一張含有 文字, 螢幕擷取畫面, 軟體, 網頁 的圖片&#10;&#10;AI 產生的內容可能不正確。">
            <a:extLst>
              <a:ext uri="{FF2B5EF4-FFF2-40B4-BE49-F238E27FC236}">
                <a16:creationId xmlns:a16="http://schemas.microsoft.com/office/drawing/2014/main" id="{F5B24FB0-19FB-3330-7DA4-B25CD2423A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7412" y="2260609"/>
            <a:ext cx="7561336" cy="4248000"/>
          </a:xfrm>
          <a:prstGeom prst="rect">
            <a:avLst/>
          </a:prstGeom>
        </p:spPr>
      </p:pic>
      <p:sp>
        <p:nvSpPr>
          <p:cNvPr id="34" name="圓角矩形 33">
            <a:extLst>
              <a:ext uri="{FF2B5EF4-FFF2-40B4-BE49-F238E27FC236}">
                <a16:creationId xmlns:a16="http://schemas.microsoft.com/office/drawing/2014/main" id="{68342A11-57B0-FD90-1B45-7E954A03614E}"/>
              </a:ext>
            </a:extLst>
          </p:cNvPr>
          <p:cNvSpPr/>
          <p:nvPr/>
        </p:nvSpPr>
        <p:spPr>
          <a:xfrm>
            <a:off x="5171607" y="3837482"/>
            <a:ext cx="6086006" cy="1680233"/>
          </a:xfrm>
          <a:prstGeom prst="roundRect">
            <a:avLst>
              <a:gd name="adj" fmla="val 9216"/>
            </a:avLst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圓角矩形 34">
            <a:extLst>
              <a:ext uri="{FF2B5EF4-FFF2-40B4-BE49-F238E27FC236}">
                <a16:creationId xmlns:a16="http://schemas.microsoft.com/office/drawing/2014/main" id="{B7C9ACC6-028B-128C-9971-63FBAB2AB49A}"/>
              </a:ext>
            </a:extLst>
          </p:cNvPr>
          <p:cNvSpPr/>
          <p:nvPr/>
        </p:nvSpPr>
        <p:spPr>
          <a:xfrm>
            <a:off x="5021433" y="1520607"/>
            <a:ext cx="6787084" cy="1363155"/>
          </a:xfrm>
          <a:prstGeom prst="roundRect">
            <a:avLst>
              <a:gd name="adj" fmla="val 6930"/>
            </a:avLst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AB3FE89A-0E4A-4DF0-5790-9C0FA97976E3}"/>
              </a:ext>
            </a:extLst>
          </p:cNvPr>
          <p:cNvSpPr txBox="1"/>
          <p:nvPr/>
        </p:nvSpPr>
        <p:spPr>
          <a:xfrm>
            <a:off x="5148698" y="1551896"/>
            <a:ext cx="6596456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Personalized Content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Upload travel photos for each location and edit your travel experience, referencing the description provided by the system.</a:t>
            </a:r>
          </a:p>
        </p:txBody>
      </p:sp>
    </p:spTree>
    <p:extLst>
      <p:ext uri="{BB962C8B-B14F-4D97-AF65-F5344CB8AC3E}">
        <p14:creationId xmlns:p14="http://schemas.microsoft.com/office/powerpoint/2010/main" val="3245283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7089D-7BEB-C470-487F-C794F097D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544D9315-7D82-623A-E230-4FD40DDD5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D99A4622-C640-3236-5004-F0A125CEBDAF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C5B68D83-1FB3-F475-74F2-29DD3E22E057}"/>
              </a:ext>
            </a:extLst>
          </p:cNvPr>
          <p:cNvSpPr/>
          <p:nvPr/>
        </p:nvSpPr>
        <p:spPr>
          <a:xfrm>
            <a:off x="4290567" y="2609999"/>
            <a:ext cx="7678455" cy="4248000"/>
          </a:xfrm>
          <a:prstGeom prst="rect">
            <a:avLst/>
          </a:prstGeom>
          <a:solidFill>
            <a:srgbClr val="FCF4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FF936CB-A8F6-3AEB-61B8-B034AA757257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44C8332-FB67-A260-74FE-F01F2A612203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56AD26AE-F043-1D7E-C017-8FDBECDC2EE7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7964D00D-747D-EC11-9492-53A5E0230A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15" name="圓角矩形 14">
            <a:extLst>
              <a:ext uri="{FF2B5EF4-FFF2-40B4-BE49-F238E27FC236}">
                <a16:creationId xmlns:a16="http://schemas.microsoft.com/office/drawing/2014/main" id="{BB24E1AB-A4B1-3C5A-3878-9E8FEE7C29DD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圓角矩形 15">
            <a:extLst>
              <a:ext uri="{FF2B5EF4-FFF2-40B4-BE49-F238E27FC236}">
                <a16:creationId xmlns:a16="http://schemas.microsoft.com/office/drawing/2014/main" id="{18C8B299-463B-719E-90C1-ED3500FC17EA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17" name="圓角矩形 16">
            <a:extLst>
              <a:ext uri="{FF2B5EF4-FFF2-40B4-BE49-F238E27FC236}">
                <a16:creationId xmlns:a16="http://schemas.microsoft.com/office/drawing/2014/main" id="{9E6122ED-B244-C213-7E91-295994008016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圓角矩形 17">
            <a:extLst>
              <a:ext uri="{FF2B5EF4-FFF2-40B4-BE49-F238E27FC236}">
                <a16:creationId xmlns:a16="http://schemas.microsoft.com/office/drawing/2014/main" id="{72FB82B5-C73C-85C6-C0CC-A3E9E66EFA5A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22" name="圖片 21" descr="一張含有 文字, 螢幕擷取畫面, 軟體 的圖片&#10;&#10;AI 產生的內容可能不正確。">
            <a:extLst>
              <a:ext uri="{FF2B5EF4-FFF2-40B4-BE49-F238E27FC236}">
                <a16:creationId xmlns:a16="http://schemas.microsoft.com/office/drawing/2014/main" id="{A20847C2-3623-F772-5BB7-4A01D116F4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449" y="2241755"/>
            <a:ext cx="7542689" cy="4248000"/>
          </a:xfrm>
          <a:prstGeom prst="rect">
            <a:avLst/>
          </a:prstGeom>
        </p:spPr>
      </p:pic>
      <p:sp>
        <p:nvSpPr>
          <p:cNvPr id="30" name="圓角矩形 29">
            <a:extLst>
              <a:ext uri="{FF2B5EF4-FFF2-40B4-BE49-F238E27FC236}">
                <a16:creationId xmlns:a16="http://schemas.microsoft.com/office/drawing/2014/main" id="{61EF13CD-DD38-125C-C0E8-B37759D6A018}"/>
              </a:ext>
            </a:extLst>
          </p:cNvPr>
          <p:cNvSpPr/>
          <p:nvPr/>
        </p:nvSpPr>
        <p:spPr>
          <a:xfrm>
            <a:off x="7030386" y="5891134"/>
            <a:ext cx="2173575" cy="629910"/>
          </a:xfrm>
          <a:prstGeom prst="roundRect">
            <a:avLst>
              <a:gd name="adj" fmla="val 9216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" name="圓角矩形 30">
            <a:extLst>
              <a:ext uri="{FF2B5EF4-FFF2-40B4-BE49-F238E27FC236}">
                <a16:creationId xmlns:a16="http://schemas.microsoft.com/office/drawing/2014/main" id="{5E0811A6-1C94-14FB-848B-3621BEE8A2B2}"/>
              </a:ext>
            </a:extLst>
          </p:cNvPr>
          <p:cNvSpPr/>
          <p:nvPr/>
        </p:nvSpPr>
        <p:spPr>
          <a:xfrm>
            <a:off x="1274100" y="4290140"/>
            <a:ext cx="7613980" cy="1363155"/>
          </a:xfrm>
          <a:prstGeom prst="roundRect">
            <a:avLst>
              <a:gd name="adj" fmla="val 6930"/>
            </a:avLst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9BACC663-AA2A-D0E8-3699-E80B0554CB91}"/>
              </a:ext>
            </a:extLst>
          </p:cNvPr>
          <p:cNvSpPr txBox="1"/>
          <p:nvPr/>
        </p:nvSpPr>
        <p:spPr>
          <a:xfrm>
            <a:off x="1401364" y="4321429"/>
            <a:ext cx="7400127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Story with One Click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After editing the itinerary, click "Generate My Story Book," and the AI will automatically integrate all information to generate a complete travelogue.</a:t>
            </a:r>
          </a:p>
        </p:txBody>
      </p:sp>
      <p:pic>
        <p:nvPicPr>
          <p:cNvPr id="37" name="圖片 36" descr="一張含有 圖形, 創造力, 藝術 的圖片&#10;&#10;AI 產生的內容可能不正確。">
            <a:extLst>
              <a:ext uri="{FF2B5EF4-FFF2-40B4-BE49-F238E27FC236}">
                <a16:creationId xmlns:a16="http://schemas.microsoft.com/office/drawing/2014/main" id="{B8B93453-042E-DCB2-C75F-DED1E44575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5177" y="5927418"/>
            <a:ext cx="557341" cy="55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564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4F81D-51B5-3D1B-9F99-C84DBBA3F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5175876A-4981-767B-C471-9A379F2DE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6" name="矩形 35">
            <a:extLst>
              <a:ext uri="{FF2B5EF4-FFF2-40B4-BE49-F238E27FC236}">
                <a16:creationId xmlns:a16="http://schemas.microsoft.com/office/drawing/2014/main" id="{D25DDCF6-1237-AA2B-2291-D337A9B6936A}"/>
              </a:ext>
            </a:extLst>
          </p:cNvPr>
          <p:cNvSpPr/>
          <p:nvPr/>
        </p:nvSpPr>
        <p:spPr>
          <a:xfrm>
            <a:off x="4290567" y="2609999"/>
            <a:ext cx="7678455" cy="4248000"/>
          </a:xfrm>
          <a:prstGeom prst="rect">
            <a:avLst/>
          </a:prstGeom>
          <a:solidFill>
            <a:srgbClr val="FCF4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FA09770-518E-3656-BB9A-2113CD813CA6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07EE523-7976-8C06-AF85-21B26748BF64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97C09D53-ACA9-EF42-D8E8-493F0A304497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B20E2F0E-00F0-F8CE-6CC6-173CC15309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25" name="圓角矩形 24">
            <a:extLst>
              <a:ext uri="{FF2B5EF4-FFF2-40B4-BE49-F238E27FC236}">
                <a16:creationId xmlns:a16="http://schemas.microsoft.com/office/drawing/2014/main" id="{B2725F7C-83D6-16E3-7CFF-F751B0BC52F1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6" name="圓角矩形 25">
            <a:extLst>
              <a:ext uri="{FF2B5EF4-FFF2-40B4-BE49-F238E27FC236}">
                <a16:creationId xmlns:a16="http://schemas.microsoft.com/office/drawing/2014/main" id="{75D7D2BB-7AA5-4576-B474-E2D52984D1E9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27" name="圓角矩形 26">
            <a:extLst>
              <a:ext uri="{FF2B5EF4-FFF2-40B4-BE49-F238E27FC236}">
                <a16:creationId xmlns:a16="http://schemas.microsoft.com/office/drawing/2014/main" id="{F19BD27D-8ACF-6A3B-0BC3-8B365D454576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8" name="圓角矩形 27">
            <a:extLst>
              <a:ext uri="{FF2B5EF4-FFF2-40B4-BE49-F238E27FC236}">
                <a16:creationId xmlns:a16="http://schemas.microsoft.com/office/drawing/2014/main" id="{F817BD09-3BB8-44A2-B707-21C68AE3209A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32" name="圖片 31" descr="一張含有 文字, 軟體, 網頁, 字型 的圖片&#10;&#10;AI 產生的內容可能不正確。">
            <a:extLst>
              <a:ext uri="{FF2B5EF4-FFF2-40B4-BE49-F238E27FC236}">
                <a16:creationId xmlns:a16="http://schemas.microsoft.com/office/drawing/2014/main" id="{68009FE3-DB21-332D-1E9E-4F867A7F08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7689" y="2241568"/>
            <a:ext cx="7584209" cy="4248000"/>
          </a:xfrm>
          <a:prstGeom prst="rect">
            <a:avLst/>
          </a:prstGeom>
        </p:spPr>
      </p:pic>
      <p:sp>
        <p:nvSpPr>
          <p:cNvPr id="33" name="圓角矩形 32">
            <a:extLst>
              <a:ext uri="{FF2B5EF4-FFF2-40B4-BE49-F238E27FC236}">
                <a16:creationId xmlns:a16="http://schemas.microsoft.com/office/drawing/2014/main" id="{6D904B98-75B4-0652-F7F1-57AE7A5EC0E1}"/>
              </a:ext>
            </a:extLst>
          </p:cNvPr>
          <p:cNvSpPr/>
          <p:nvPr/>
        </p:nvSpPr>
        <p:spPr>
          <a:xfrm>
            <a:off x="7030386" y="5891134"/>
            <a:ext cx="2173575" cy="629910"/>
          </a:xfrm>
          <a:prstGeom prst="roundRect">
            <a:avLst>
              <a:gd name="adj" fmla="val 9216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4" name="圓角矩形 33">
            <a:extLst>
              <a:ext uri="{FF2B5EF4-FFF2-40B4-BE49-F238E27FC236}">
                <a16:creationId xmlns:a16="http://schemas.microsoft.com/office/drawing/2014/main" id="{384D6DF2-7093-5CBB-026C-AA42A5FACF89}"/>
              </a:ext>
            </a:extLst>
          </p:cNvPr>
          <p:cNvSpPr/>
          <p:nvPr/>
        </p:nvSpPr>
        <p:spPr>
          <a:xfrm>
            <a:off x="1274100" y="4290140"/>
            <a:ext cx="7613980" cy="1363155"/>
          </a:xfrm>
          <a:prstGeom prst="roundRect">
            <a:avLst>
              <a:gd name="adj" fmla="val 6930"/>
            </a:avLst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6A64967F-8A44-1162-C153-C9BC9C686932}"/>
              </a:ext>
            </a:extLst>
          </p:cNvPr>
          <p:cNvSpPr txBox="1"/>
          <p:nvPr/>
        </p:nvSpPr>
        <p:spPr>
          <a:xfrm>
            <a:off x="1401364" y="4321429"/>
            <a:ext cx="7400127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Story with One Click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After editing the itinerary, click "Generate My Story Book," and the AI will automatically integrate all information to generate a complete travelogue.</a:t>
            </a:r>
          </a:p>
        </p:txBody>
      </p:sp>
    </p:spTree>
    <p:extLst>
      <p:ext uri="{BB962C8B-B14F-4D97-AF65-F5344CB8AC3E}">
        <p14:creationId xmlns:p14="http://schemas.microsoft.com/office/powerpoint/2010/main" val="1693872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52E62F-224E-5917-8242-BE770F364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1088DCE3-C6E7-50F2-0CBA-4728C5730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DAACDF5-68A0-9133-8D64-BFAACE4BF91B}"/>
              </a:ext>
            </a:extLst>
          </p:cNvPr>
          <p:cNvSpPr/>
          <p:nvPr/>
        </p:nvSpPr>
        <p:spPr>
          <a:xfrm>
            <a:off x="4290567" y="2609999"/>
            <a:ext cx="7678455" cy="4248000"/>
          </a:xfrm>
          <a:prstGeom prst="rect">
            <a:avLst/>
          </a:prstGeom>
          <a:solidFill>
            <a:srgbClr val="FCF4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E5DDA653-E08E-CC09-D78D-51B931C0E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4447" y="2235473"/>
            <a:ext cx="7570694" cy="424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466B9DF-90AE-9077-0C6E-96B56E08CEEA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F130722-ED77-249D-75A8-6008F23BF0EF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0B53A3C7-6E54-3220-CDC7-0C5123D7F879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296608E5-28FA-0FCE-C1B7-96C08B8909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25" name="圓角矩形 24">
            <a:extLst>
              <a:ext uri="{FF2B5EF4-FFF2-40B4-BE49-F238E27FC236}">
                <a16:creationId xmlns:a16="http://schemas.microsoft.com/office/drawing/2014/main" id="{7CA7F810-0164-9AFF-C1B6-8CA4F0C80DFE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6" name="圓角矩形 25">
            <a:extLst>
              <a:ext uri="{FF2B5EF4-FFF2-40B4-BE49-F238E27FC236}">
                <a16:creationId xmlns:a16="http://schemas.microsoft.com/office/drawing/2014/main" id="{C181658E-5BEC-6841-3866-B2F6D5807650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27" name="圓角矩形 26">
            <a:extLst>
              <a:ext uri="{FF2B5EF4-FFF2-40B4-BE49-F238E27FC236}">
                <a16:creationId xmlns:a16="http://schemas.microsoft.com/office/drawing/2014/main" id="{84116478-FD13-B6B8-0A7F-008E589ABF1D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8" name="圓角矩形 27">
            <a:extLst>
              <a:ext uri="{FF2B5EF4-FFF2-40B4-BE49-F238E27FC236}">
                <a16:creationId xmlns:a16="http://schemas.microsoft.com/office/drawing/2014/main" id="{3D2FA1DD-D0B8-AFC1-19F4-D1FC791C33B7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圓角矩形 2">
            <a:extLst>
              <a:ext uri="{FF2B5EF4-FFF2-40B4-BE49-F238E27FC236}">
                <a16:creationId xmlns:a16="http://schemas.microsoft.com/office/drawing/2014/main" id="{44F4E77B-E8F0-A458-C0A3-FCB267D09055}"/>
              </a:ext>
            </a:extLst>
          </p:cNvPr>
          <p:cNvSpPr/>
          <p:nvPr/>
        </p:nvSpPr>
        <p:spPr>
          <a:xfrm>
            <a:off x="383253" y="1991956"/>
            <a:ext cx="7613980" cy="1363155"/>
          </a:xfrm>
          <a:prstGeom prst="roundRect">
            <a:avLst>
              <a:gd name="adj" fmla="val 6930"/>
            </a:avLst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916F231-2867-AF86-5003-4C60EA2277ED}"/>
              </a:ext>
            </a:extLst>
          </p:cNvPr>
          <p:cNvSpPr txBox="1"/>
          <p:nvPr/>
        </p:nvSpPr>
        <p:spPr>
          <a:xfrm>
            <a:off x="510517" y="2023245"/>
            <a:ext cx="7400127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TW" b="1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View the Generated Story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The AI combines the attraction database with the user's personal notes to generate a structured story, which can be copied or downloaded.</a:t>
            </a:r>
          </a:p>
        </p:txBody>
      </p:sp>
      <p:cxnSp>
        <p:nvCxnSpPr>
          <p:cNvPr id="5" name="直線箭頭接點 4">
            <a:extLst>
              <a:ext uri="{FF2B5EF4-FFF2-40B4-BE49-F238E27FC236}">
                <a16:creationId xmlns:a16="http://schemas.microsoft.com/office/drawing/2014/main" id="{8FD9AAAD-D479-0825-2530-80313FED5DA6}"/>
              </a:ext>
            </a:extLst>
          </p:cNvPr>
          <p:cNvCxnSpPr>
            <a:cxnSpLocks/>
          </p:cNvCxnSpPr>
          <p:nvPr/>
        </p:nvCxnSpPr>
        <p:spPr>
          <a:xfrm>
            <a:off x="3420574" y="3606707"/>
            <a:ext cx="1240243" cy="360113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50477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FCADB9-6178-D768-1654-B76FF8AEF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B550D7DF-190C-9EBA-DA83-EFC50B53C0D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5BDEADB2-9B27-FE10-5F71-23179E26D9F3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286D23B-9493-9630-B1BE-370DDFAC3101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416DF7C-283B-2CC9-C5F5-6C707464F097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AD86F1EB-6104-2616-F302-10CAFC1FC907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8FF00C11-3F4B-771A-E404-20AD6B73C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25" name="圓角矩形 24">
            <a:extLst>
              <a:ext uri="{FF2B5EF4-FFF2-40B4-BE49-F238E27FC236}">
                <a16:creationId xmlns:a16="http://schemas.microsoft.com/office/drawing/2014/main" id="{8CCCD6CB-847C-DFFC-314A-8BBEC80467C2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6" name="圓角矩形 25">
            <a:extLst>
              <a:ext uri="{FF2B5EF4-FFF2-40B4-BE49-F238E27FC236}">
                <a16:creationId xmlns:a16="http://schemas.microsoft.com/office/drawing/2014/main" id="{F18D4E14-1B51-0022-74F2-87CCDB68BE4E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27" name="圓角矩形 26">
            <a:extLst>
              <a:ext uri="{FF2B5EF4-FFF2-40B4-BE49-F238E27FC236}">
                <a16:creationId xmlns:a16="http://schemas.microsoft.com/office/drawing/2014/main" id="{E537E8D5-8C99-5539-31CB-A6DAF7A02078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8" name="圓角矩形 27">
            <a:extLst>
              <a:ext uri="{FF2B5EF4-FFF2-40B4-BE49-F238E27FC236}">
                <a16:creationId xmlns:a16="http://schemas.microsoft.com/office/drawing/2014/main" id="{67C642B3-3332-3673-547F-88B63C93E86B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036307B9-E25F-6291-986A-4514FA5E1D7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4447" y="2235473"/>
            <a:ext cx="7570694" cy="4248000"/>
          </a:xfrm>
          <a:prstGeom prst="rect">
            <a:avLst/>
          </a:prstGeom>
        </p:spPr>
      </p:pic>
      <p:pic>
        <p:nvPicPr>
          <p:cNvPr id="5" name="圖片 4" descr="一張含有 文字, 螢幕擷取畫面, 字型, 數字 的圖片&#10;&#10;AI 產生的內容可能不正確。">
            <a:extLst>
              <a:ext uri="{FF2B5EF4-FFF2-40B4-BE49-F238E27FC236}">
                <a16:creationId xmlns:a16="http://schemas.microsoft.com/office/drawing/2014/main" id="{F9F85022-99AC-B181-A1FC-05754664165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3791"/>
          <a:stretch>
            <a:fillRect/>
          </a:stretch>
        </p:blipFill>
        <p:spPr>
          <a:xfrm>
            <a:off x="276859" y="2217170"/>
            <a:ext cx="6210113" cy="4247483"/>
          </a:xfrm>
          <a:prstGeom prst="rect">
            <a:avLst/>
          </a:prstGeom>
        </p:spPr>
      </p:pic>
      <p:sp>
        <p:nvSpPr>
          <p:cNvPr id="7" name="圓角矩形 6">
            <a:extLst>
              <a:ext uri="{FF2B5EF4-FFF2-40B4-BE49-F238E27FC236}">
                <a16:creationId xmlns:a16="http://schemas.microsoft.com/office/drawing/2014/main" id="{B2AA7A1C-22D3-C9D4-1314-F90601FFA73B}"/>
              </a:ext>
            </a:extLst>
          </p:cNvPr>
          <p:cNvSpPr/>
          <p:nvPr/>
        </p:nvSpPr>
        <p:spPr>
          <a:xfrm>
            <a:off x="4336283" y="1541346"/>
            <a:ext cx="7613980" cy="1363155"/>
          </a:xfrm>
          <a:prstGeom prst="roundRect">
            <a:avLst>
              <a:gd name="adj" fmla="val 6930"/>
            </a:avLst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E1B93AC-F1B3-F5F9-213A-ECF717EAD357}"/>
              </a:ext>
            </a:extLst>
          </p:cNvPr>
          <p:cNvSpPr txBox="1"/>
          <p:nvPr/>
        </p:nvSpPr>
        <p:spPr>
          <a:xfrm>
            <a:off x="4463547" y="1572635"/>
            <a:ext cx="7400127" cy="1289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TW" b="1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Export and Share the Travelogue</a:t>
            </a:r>
          </a:p>
          <a:p>
            <a:pPr>
              <a:lnSpc>
                <a:spcPct val="150000"/>
              </a:lnSpc>
            </a:pPr>
            <a:r>
              <a:rPr kumimoji="1" lang="en-US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The system provides "Copy" and "Download" functions, allowing users to easily save the generated travelogue and share it on social media.</a:t>
            </a:r>
          </a:p>
        </p:txBody>
      </p:sp>
      <p:sp>
        <p:nvSpPr>
          <p:cNvPr id="9" name="圓角矩形 8">
            <a:extLst>
              <a:ext uri="{FF2B5EF4-FFF2-40B4-BE49-F238E27FC236}">
                <a16:creationId xmlns:a16="http://schemas.microsoft.com/office/drawing/2014/main" id="{13A595F9-A914-B677-B0A9-E4DDDA5A069A}"/>
              </a:ext>
            </a:extLst>
          </p:cNvPr>
          <p:cNvSpPr/>
          <p:nvPr/>
        </p:nvSpPr>
        <p:spPr>
          <a:xfrm>
            <a:off x="9185873" y="3429000"/>
            <a:ext cx="2173575" cy="629910"/>
          </a:xfrm>
          <a:prstGeom prst="roundRect">
            <a:avLst>
              <a:gd name="adj" fmla="val 9216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796379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投影片編號版面配置區 11">
            <a:extLst>
              <a:ext uri="{FF2B5EF4-FFF2-40B4-BE49-F238E27FC236}">
                <a16:creationId xmlns:a16="http://schemas.microsoft.com/office/drawing/2014/main" id="{63D3BD82-6D82-711D-0297-3F7064082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18</a:t>
            </a:fld>
            <a:endParaRPr kumimoji="1" lang="zh-TW" altLang="en-US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F9C9E71B-205D-C30E-963F-1102FDEF408C}"/>
              </a:ext>
            </a:extLst>
          </p:cNvPr>
          <p:cNvSpPr txBox="1"/>
          <p:nvPr/>
        </p:nvSpPr>
        <p:spPr>
          <a:xfrm>
            <a:off x="370569" y="1199015"/>
            <a:ext cx="6100010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This Week‘s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 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3704DA7-7394-C70A-8D4F-69D01FC3CD44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855519DD-9197-C909-FCE3-091B187DB29E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0468AFE-413E-7F6B-E0A9-64DCC8B37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5" name="圓角矩形 4">
            <a:extLst>
              <a:ext uri="{FF2B5EF4-FFF2-40B4-BE49-F238E27FC236}">
                <a16:creationId xmlns:a16="http://schemas.microsoft.com/office/drawing/2014/main" id="{91780ED9-F380-1C8D-8335-10DFFD55F154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圓角矩形 5">
            <a:extLst>
              <a:ext uri="{FF2B5EF4-FFF2-40B4-BE49-F238E27FC236}">
                <a16:creationId xmlns:a16="http://schemas.microsoft.com/office/drawing/2014/main" id="{B3D760D6-28DE-4164-2442-47544239A1FB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7" name="圓角矩形 6">
            <a:extLst>
              <a:ext uri="{FF2B5EF4-FFF2-40B4-BE49-F238E27FC236}">
                <a16:creationId xmlns:a16="http://schemas.microsoft.com/office/drawing/2014/main" id="{349986AD-60D4-6B9C-1FDC-BBAA23D31882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圓角矩形 7">
            <a:extLst>
              <a:ext uri="{FF2B5EF4-FFF2-40B4-BE49-F238E27FC236}">
                <a16:creationId xmlns:a16="http://schemas.microsoft.com/office/drawing/2014/main" id="{AD17F2CB-46FF-576C-EFB0-F5BBE4D96CF9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tx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44FCD94-8687-F35E-29C6-BE2C56629048}"/>
              </a:ext>
            </a:extLst>
          </p:cNvPr>
          <p:cNvSpPr txBox="1"/>
          <p:nvPr/>
        </p:nvSpPr>
        <p:spPr>
          <a:xfrm>
            <a:off x="370569" y="2293741"/>
            <a:ext cx="10983231" cy="277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Information Tool to Content Creator</a:t>
            </a: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This week's new features transform the platform from a travel "information tool" into a "travel companion" where users can record and create personal memories.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Personalization &amp; Engagement</a:t>
            </a: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By allowing users to contribute personal data (Edit Mode) and generate unique content (Story Mode), we have significantly enhanced the product's level of personalization and interactive experience.</a:t>
            </a:r>
          </a:p>
        </p:txBody>
      </p:sp>
    </p:spTree>
    <p:extLst>
      <p:ext uri="{BB962C8B-B14F-4D97-AF65-F5344CB8AC3E}">
        <p14:creationId xmlns:p14="http://schemas.microsoft.com/office/powerpoint/2010/main" val="3260887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字方塊 14">
            <a:extLst>
              <a:ext uri="{FF2B5EF4-FFF2-40B4-BE49-F238E27FC236}">
                <a16:creationId xmlns:a16="http://schemas.microsoft.com/office/drawing/2014/main" id="{ED0020E3-6033-27A8-60CB-06C24EDF8BA1}"/>
              </a:ext>
            </a:extLst>
          </p:cNvPr>
          <p:cNvSpPr txBox="1"/>
          <p:nvPr/>
        </p:nvSpPr>
        <p:spPr>
          <a:xfrm>
            <a:off x="370569" y="1199015"/>
            <a:ext cx="6100010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This Week's Progress 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5" name="投影片編號版面配置區 24">
            <a:extLst>
              <a:ext uri="{FF2B5EF4-FFF2-40B4-BE49-F238E27FC236}">
                <a16:creationId xmlns:a16="http://schemas.microsoft.com/office/drawing/2014/main" id="{E93908B0-3136-92FE-BAE2-0074EE03F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1</a:t>
            </a:fld>
            <a:endParaRPr kumimoji="1"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9C8A473-CFE8-3E20-E0D2-5879A3742198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203FF43B-8569-5C92-8231-AADA99FD57D6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31C6CDF-D494-2D8D-5FBB-2BF21D35D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14" name="圓角矩形 13">
            <a:extLst>
              <a:ext uri="{FF2B5EF4-FFF2-40B4-BE49-F238E27FC236}">
                <a16:creationId xmlns:a16="http://schemas.microsoft.com/office/drawing/2014/main" id="{C0B5DD1F-E9CC-D29F-C941-D685EBDC3627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tx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6" name="圓角矩形 25">
            <a:extLst>
              <a:ext uri="{FF2B5EF4-FFF2-40B4-BE49-F238E27FC236}">
                <a16:creationId xmlns:a16="http://schemas.microsoft.com/office/drawing/2014/main" id="{06FA2F36-F56D-CFA3-26E8-0DF05637CB32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27" name="圓角矩形 26">
            <a:extLst>
              <a:ext uri="{FF2B5EF4-FFF2-40B4-BE49-F238E27FC236}">
                <a16:creationId xmlns:a16="http://schemas.microsoft.com/office/drawing/2014/main" id="{8740C916-D10E-918E-03B7-4324B55F0629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8" name="圓角矩形 27">
            <a:extLst>
              <a:ext uri="{FF2B5EF4-FFF2-40B4-BE49-F238E27FC236}">
                <a16:creationId xmlns:a16="http://schemas.microsoft.com/office/drawing/2014/main" id="{94996EA0-417F-6DEA-BD1C-7F75234712F1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4E522EAE-2F4D-5D8B-6A06-5E7CA5CE9902}"/>
              </a:ext>
            </a:extLst>
          </p:cNvPr>
          <p:cNvSpPr txBox="1"/>
          <p:nvPr/>
        </p:nvSpPr>
        <p:spPr>
          <a:xfrm>
            <a:off x="370569" y="2126128"/>
            <a:ext cx="11604523" cy="3331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Intelligent Edit Mode:</a:t>
            </a:r>
            <a:endParaRPr lang="en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Implemented a map editing feature, allowing users to add custom locations.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 locations are managed with unique pins and a dedicated filter to achieve map personalization.</a:t>
            </a:r>
          </a:p>
          <a:p>
            <a:pPr>
              <a:lnSpc>
                <a:spcPct val="200000"/>
              </a:lnSpc>
            </a:pP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Story Mode: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an AI travel story generator that creates a travelogue based on the user's itinerary.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can build a daily itinerary, upload photos, and edit notes. The final generated story can be downloaded and shared.</a:t>
            </a:r>
          </a:p>
        </p:txBody>
      </p:sp>
    </p:spTree>
    <p:extLst>
      <p:ext uri="{BB962C8B-B14F-4D97-AF65-F5344CB8AC3E}">
        <p14:creationId xmlns:p14="http://schemas.microsoft.com/office/powerpoint/2010/main" val="3610356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2D2136-55D3-A548-9B2A-5D08FE95F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旅遊網公布日本30大景點千本鳥居5連霸- 新聞- Rti 中央廣播電臺">
            <a:extLst>
              <a:ext uri="{FF2B5EF4-FFF2-40B4-BE49-F238E27FC236}">
                <a16:creationId xmlns:a16="http://schemas.microsoft.com/office/drawing/2014/main" id="{E7D53105-1772-BE84-C187-54D34AE54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293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B4B209B8-79AD-6061-090D-598C37A1B5C1}"/>
              </a:ext>
            </a:extLst>
          </p:cNvPr>
          <p:cNvGrpSpPr/>
          <p:nvPr/>
        </p:nvGrpSpPr>
        <p:grpSpPr>
          <a:xfrm>
            <a:off x="480640" y="2091330"/>
            <a:ext cx="11232321" cy="2675340"/>
            <a:chOff x="552280" y="2279499"/>
            <a:chExt cx="11232321" cy="267534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949DC95-C6E4-18FB-C79B-13FC2089DCB6}"/>
                </a:ext>
              </a:extLst>
            </p:cNvPr>
            <p:cNvSpPr/>
            <p:nvPr/>
          </p:nvSpPr>
          <p:spPr>
            <a:xfrm>
              <a:off x="552280" y="2279499"/>
              <a:ext cx="11189041" cy="2675340"/>
            </a:xfrm>
            <a:prstGeom prst="rect">
              <a:avLst/>
            </a:prstGeom>
            <a:solidFill>
              <a:srgbClr val="FFFFFF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6ED36C90-D563-3611-0451-50AD6EF51642}"/>
                </a:ext>
              </a:extLst>
            </p:cNvPr>
            <p:cNvSpPr txBox="1"/>
            <p:nvPr/>
          </p:nvSpPr>
          <p:spPr>
            <a:xfrm>
              <a:off x="801511" y="3017004"/>
              <a:ext cx="1069057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7200" b="1" dirty="0">
                  <a:latin typeface="Times New Roman" panose="02020603050405020304" pitchFamily="18" charset="0"/>
                  <a:ea typeface="Noto Serif TC ExtraBold" panose="02020200000000000000" pitchFamily="18" charset="-128"/>
                  <a:cs typeface="Times New Roman" panose="02020603050405020304" pitchFamily="18" charset="0"/>
                </a:rPr>
                <a:t>Thank You!</a:t>
              </a:r>
              <a:endParaRPr lang="zh-TW" altLang="en-US" sz="72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D05F0209-B51F-9090-E0BC-91060AF881D2}"/>
                </a:ext>
              </a:extLst>
            </p:cNvPr>
            <p:cNvSpPr txBox="1"/>
            <p:nvPr/>
          </p:nvSpPr>
          <p:spPr>
            <a:xfrm>
              <a:off x="9859074" y="4447586"/>
              <a:ext cx="19255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400" b="1" dirty="0">
                  <a:latin typeface="Noto Serif TC ExtraBold" panose="02020200000000000000" pitchFamily="18" charset="-128"/>
                  <a:ea typeface="Noto Serif TC ExtraBold" panose="02020200000000000000" pitchFamily="18" charset="-128"/>
                </a:rPr>
                <a:t>2025/08/22</a:t>
              </a:r>
              <a:endParaRPr kumimoji="1" lang="zh-TW" altLang="en-US" sz="2400" b="1" dirty="0">
                <a:latin typeface="Noto Serif TC ExtraBold" panose="02020200000000000000" pitchFamily="18" charset="-128"/>
                <a:ea typeface="Noto Serif TC ExtraBold" panose="02020200000000000000" pitchFamily="18" charset="-128"/>
              </a:endParaRPr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692A5066-A49C-3C64-5FA2-3EB100759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9A36-085D-5343-9146-EA9D02667923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63732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圓角矩形 18">
            <a:extLst>
              <a:ext uri="{FF2B5EF4-FFF2-40B4-BE49-F238E27FC236}">
                <a16:creationId xmlns:a16="http://schemas.microsoft.com/office/drawing/2014/main" id="{92F659D7-2D62-54BD-EC03-DF6BB2837DCC}"/>
              </a:ext>
            </a:extLst>
          </p:cNvPr>
          <p:cNvSpPr/>
          <p:nvPr/>
        </p:nvSpPr>
        <p:spPr>
          <a:xfrm>
            <a:off x="6096000" y="2534653"/>
            <a:ext cx="5983705" cy="3264568"/>
          </a:xfrm>
          <a:prstGeom prst="roundRect">
            <a:avLst>
              <a:gd name="adj" fmla="val 3972"/>
            </a:avLst>
          </a:prstGeom>
          <a:noFill/>
          <a:ln w="28575">
            <a:solidFill>
              <a:srgbClr val="FDA39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13643B7-B3CA-3C1F-8C0F-CD095A5E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883B1-9875-FF4C-AEEB-FA9021276C9A}" type="slidenum">
              <a:rPr kumimoji="1" lang="zh-TW" altLang="en-US" smtClean="0"/>
              <a:t>20</a:t>
            </a:fld>
            <a:endParaRPr kumimoji="1"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470117E-4282-1F3E-EB33-9CBD702B7F26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27FA14BD-3229-8837-74E4-05B1F3B4B74F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C0F7E99-5895-8714-E659-4637B0C33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8" name="圓角矩形 7">
            <a:extLst>
              <a:ext uri="{FF2B5EF4-FFF2-40B4-BE49-F238E27FC236}">
                <a16:creationId xmlns:a16="http://schemas.microsoft.com/office/drawing/2014/main" id="{385496A3-19CA-534F-59AE-967907CEE2DA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圓角矩形 8">
            <a:extLst>
              <a:ext uri="{FF2B5EF4-FFF2-40B4-BE49-F238E27FC236}">
                <a16:creationId xmlns:a16="http://schemas.microsoft.com/office/drawing/2014/main" id="{FF1DE2B2-E33B-3F93-B144-CE5BE329B0C9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10" name="圓角矩形 9">
            <a:extLst>
              <a:ext uri="{FF2B5EF4-FFF2-40B4-BE49-F238E27FC236}">
                <a16:creationId xmlns:a16="http://schemas.microsoft.com/office/drawing/2014/main" id="{F0E2F702-9A7E-A561-C694-8E163E0D1E11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圓角矩形 10">
            <a:extLst>
              <a:ext uri="{FF2B5EF4-FFF2-40B4-BE49-F238E27FC236}">
                <a16:creationId xmlns:a16="http://schemas.microsoft.com/office/drawing/2014/main" id="{0A147257-18B4-A028-C53C-0D37A7D96965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026" name="Picture 2" descr="Goshuin Guide: What Is It &amp; How to Collect - Delightful Travel Notes">
            <a:extLst>
              <a:ext uri="{FF2B5EF4-FFF2-40B4-BE49-F238E27FC236}">
                <a16:creationId xmlns:a16="http://schemas.microsoft.com/office/drawing/2014/main" id="{8B972938-5340-2146-EF8E-B1AB28CC00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709" y="2855495"/>
            <a:ext cx="4415589" cy="2943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27A5FFAF-9F64-CD78-B03C-E93C9E42EDD3}"/>
              </a:ext>
            </a:extLst>
          </p:cNvPr>
          <p:cNvSpPr txBox="1"/>
          <p:nvPr/>
        </p:nvSpPr>
        <p:spPr>
          <a:xfrm>
            <a:off x="458709" y="1775925"/>
            <a:ext cx="5983705" cy="96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TW" sz="20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In Japan, there is a practice called </a:t>
            </a:r>
            <a:r>
              <a:rPr kumimoji="1" lang="zh-TW" altLang="en-US" sz="20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御朱印</a:t>
            </a:r>
            <a:r>
              <a:rPr kumimoji="1" lang="en" altLang="zh-TW" sz="20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(Goshuin),  which serves as a proof of worship.</a:t>
            </a:r>
            <a:endParaRPr kumimoji="1" lang="zh-TW" altLang="en-US" sz="20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向右箭號 2">
            <a:extLst>
              <a:ext uri="{FF2B5EF4-FFF2-40B4-BE49-F238E27FC236}">
                <a16:creationId xmlns:a16="http://schemas.microsoft.com/office/drawing/2014/main" id="{77C56652-FD9A-B0ED-4C30-C2E27F0A0318}"/>
              </a:ext>
            </a:extLst>
          </p:cNvPr>
          <p:cNvSpPr/>
          <p:nvPr/>
        </p:nvSpPr>
        <p:spPr>
          <a:xfrm>
            <a:off x="5101393" y="4308080"/>
            <a:ext cx="673768" cy="421105"/>
          </a:xfrm>
          <a:prstGeom prst="rightArrow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AE5B7491-F508-90E2-644F-AA13A31C40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5782" y="3235318"/>
            <a:ext cx="1588274" cy="1588274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8D8A1A29-EC6B-3E68-CA8A-1C73193DD6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7802567" y="4165707"/>
            <a:ext cx="1144337" cy="1144337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37C7890A-18DB-2ED2-EA8E-29683F3F7B76}"/>
              </a:ext>
            </a:extLst>
          </p:cNvPr>
          <p:cNvSpPr txBox="1"/>
          <p:nvPr/>
        </p:nvSpPr>
        <p:spPr>
          <a:xfrm>
            <a:off x="6242223" y="2682888"/>
            <a:ext cx="3149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Tourist to Scan ‘QR code’</a:t>
            </a:r>
            <a:endParaRPr kumimoji="1"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C0F92594-3E8E-8D8C-A58A-8F01481F89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18187" y="3371569"/>
            <a:ext cx="1588275" cy="1588275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C948C08C-0D0E-FAF4-B4DC-008CD56E4006}"/>
              </a:ext>
            </a:extLst>
          </p:cNvPr>
          <p:cNvSpPr txBox="1"/>
          <p:nvPr/>
        </p:nvSpPr>
        <p:spPr>
          <a:xfrm>
            <a:off x="10228518" y="3565541"/>
            <a:ext cx="1125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latin typeface="Noto Serif TC ExtraBold" panose="02020200000000000000" pitchFamily="18" charset="-128"/>
                <a:ea typeface="Noto Serif TC ExtraBold" panose="02020200000000000000" pitchFamily="18" charset="-128"/>
                <a:cs typeface="DFKai-SB" panose="03000509000000000000" pitchFamily="49" charset="-120"/>
              </a:rPr>
              <a:t>御</a:t>
            </a:r>
            <a:endParaRPr lang="en-US" altLang="zh-TW" sz="2400" b="1" dirty="0">
              <a:latin typeface="Noto Serif TC ExtraBold" panose="02020200000000000000" pitchFamily="18" charset="-128"/>
              <a:ea typeface="Noto Serif TC ExtraBold" panose="02020200000000000000" pitchFamily="18" charset="-128"/>
              <a:cs typeface="DFKai-SB" panose="03000509000000000000" pitchFamily="49" charset="-120"/>
            </a:endParaRPr>
          </a:p>
          <a:p>
            <a:pPr algn="ctr"/>
            <a:r>
              <a:rPr lang="zh-TW" altLang="en-US" sz="2400" b="1" dirty="0">
                <a:latin typeface="Noto Serif TC ExtraBold" panose="02020200000000000000" pitchFamily="18" charset="-128"/>
                <a:ea typeface="Noto Serif TC ExtraBold" panose="02020200000000000000" pitchFamily="18" charset="-128"/>
                <a:cs typeface="DFKai-SB" panose="03000509000000000000" pitchFamily="49" charset="-120"/>
              </a:rPr>
              <a:t>朱</a:t>
            </a:r>
            <a:endParaRPr lang="en-US" altLang="zh-TW" sz="2400" b="1" dirty="0">
              <a:latin typeface="Noto Serif TC ExtraBold" panose="02020200000000000000" pitchFamily="18" charset="-128"/>
              <a:ea typeface="Noto Serif TC ExtraBold" panose="02020200000000000000" pitchFamily="18" charset="-128"/>
              <a:cs typeface="DFKai-SB" panose="03000509000000000000" pitchFamily="49" charset="-120"/>
            </a:endParaRPr>
          </a:p>
          <a:p>
            <a:pPr algn="ctr"/>
            <a:r>
              <a:rPr lang="zh-TW" altLang="en-US" sz="2400" b="1" dirty="0">
                <a:latin typeface="Noto Serif TC ExtraBold" panose="02020200000000000000" pitchFamily="18" charset="-128"/>
                <a:ea typeface="Noto Serif TC ExtraBold" panose="02020200000000000000" pitchFamily="18" charset="-128"/>
                <a:cs typeface="DFKai-SB" panose="03000509000000000000" pitchFamily="49" charset="-120"/>
              </a:rPr>
              <a:t>印</a:t>
            </a:r>
            <a:endParaRPr kumimoji="1" lang="zh-TW" altLang="en-US" sz="2400" b="1" dirty="0">
              <a:latin typeface="Noto Serif TC ExtraBold" panose="02020200000000000000" pitchFamily="18" charset="-128"/>
              <a:ea typeface="Noto Serif TC ExtraBold" panose="02020200000000000000" pitchFamily="18" charset="-128"/>
              <a:cs typeface="DFKai-SB" panose="03000509000000000000" pitchFamily="49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186F5FA-C881-FC92-7BCE-6FBAE0C57370}"/>
              </a:ext>
            </a:extLst>
          </p:cNvPr>
          <p:cNvSpPr txBox="1"/>
          <p:nvPr/>
        </p:nvSpPr>
        <p:spPr>
          <a:xfrm>
            <a:off x="7833842" y="2015190"/>
            <a:ext cx="3248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solidFill>
                  <a:srgbClr val="FDA39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Want to Implement</a:t>
            </a:r>
            <a:endParaRPr kumimoji="1" lang="zh-TW" altLang="en-US" sz="2400" b="1" dirty="0">
              <a:solidFill>
                <a:srgbClr val="FDA39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線箭頭接點 21">
            <a:extLst>
              <a:ext uri="{FF2B5EF4-FFF2-40B4-BE49-F238E27FC236}">
                <a16:creationId xmlns:a16="http://schemas.microsoft.com/office/drawing/2014/main" id="{C13078E8-0422-0927-DF57-282AEECB9DB4}"/>
              </a:ext>
            </a:extLst>
          </p:cNvPr>
          <p:cNvCxnSpPr>
            <a:cxnSpLocks/>
          </p:cNvCxnSpPr>
          <p:nvPr/>
        </p:nvCxnSpPr>
        <p:spPr>
          <a:xfrm flipV="1">
            <a:off x="9982200" y="4729185"/>
            <a:ext cx="557463" cy="58085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A89186B4-424B-6586-00DE-3A6669283E64}"/>
              </a:ext>
            </a:extLst>
          </p:cNvPr>
          <p:cNvSpPr txBox="1"/>
          <p:nvPr/>
        </p:nvSpPr>
        <p:spPr>
          <a:xfrm>
            <a:off x="9168819" y="5310044"/>
            <a:ext cx="1723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By AI</a:t>
            </a:r>
            <a:endParaRPr kumimoji="1"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38CBD667-6560-D3A8-758D-28000772795B}"/>
              </a:ext>
            </a:extLst>
          </p:cNvPr>
          <p:cNvSpPr txBox="1"/>
          <p:nvPr/>
        </p:nvSpPr>
        <p:spPr>
          <a:xfrm>
            <a:off x="9458101" y="2670829"/>
            <a:ext cx="2666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the ‘Digital Goshuin’</a:t>
            </a:r>
            <a:endParaRPr kumimoji="1"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EE0FCEDB-1A2F-AE99-AE5F-2B73DBB960FC}"/>
              </a:ext>
            </a:extLst>
          </p:cNvPr>
          <p:cNvSpPr txBox="1"/>
          <p:nvPr/>
        </p:nvSpPr>
        <p:spPr>
          <a:xfrm>
            <a:off x="9240159" y="2624662"/>
            <a:ext cx="303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/>
              <a:t>/</a:t>
            </a:r>
            <a:endParaRPr kumimoji="1"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133500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D3524-A374-A2FD-D78C-39267BF5E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FBA75725-90B9-3B4E-4890-9C42281C2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1F82857D-40AD-4612-DB93-635E089E7D5C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97D4331-B66B-56D6-994F-01C4475CD803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004D21D-309C-CEE5-EE23-FD4EA3B231B1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650571C7-0432-EF3F-01DD-20D39CFD679A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2AE34B2-F20D-28D3-9511-49AF9194C6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5" name="圓角矩形 4">
            <a:extLst>
              <a:ext uri="{FF2B5EF4-FFF2-40B4-BE49-F238E27FC236}">
                <a16:creationId xmlns:a16="http://schemas.microsoft.com/office/drawing/2014/main" id="{4EA68E8C-7775-A537-CD5A-DB06C53E8B73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圓角矩形 5">
            <a:extLst>
              <a:ext uri="{FF2B5EF4-FFF2-40B4-BE49-F238E27FC236}">
                <a16:creationId xmlns:a16="http://schemas.microsoft.com/office/drawing/2014/main" id="{8C105D90-8177-25B0-918A-456318591B47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7" name="圓角矩形 6">
            <a:extLst>
              <a:ext uri="{FF2B5EF4-FFF2-40B4-BE49-F238E27FC236}">
                <a16:creationId xmlns:a16="http://schemas.microsoft.com/office/drawing/2014/main" id="{F9F02D6F-770C-4B7E-888A-DB366B5D0D17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tx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圓角矩形 7">
            <a:extLst>
              <a:ext uri="{FF2B5EF4-FFF2-40B4-BE49-F238E27FC236}">
                <a16:creationId xmlns:a16="http://schemas.microsoft.com/office/drawing/2014/main" id="{7A8E33CE-F7AE-7DF2-6C8E-8288ADC3B67D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0" name="圖片 9" descr="一張含有 文字, 軟體, 螢幕擷取畫面, 網頁 的圖片&#10;&#10;AI 產生的內容可能不正確。">
            <a:extLst>
              <a:ext uri="{FF2B5EF4-FFF2-40B4-BE49-F238E27FC236}">
                <a16:creationId xmlns:a16="http://schemas.microsoft.com/office/drawing/2014/main" id="{DAAA14B3-BB0E-0C7D-32A7-3EE8C8FB1B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5891" y="2244093"/>
            <a:ext cx="7544377" cy="4254190"/>
          </a:xfrm>
          <a:prstGeom prst="rect">
            <a:avLst/>
          </a:prstGeom>
        </p:spPr>
      </p:pic>
      <p:sp>
        <p:nvSpPr>
          <p:cNvPr id="12" name="圓角矩形 11">
            <a:extLst>
              <a:ext uri="{FF2B5EF4-FFF2-40B4-BE49-F238E27FC236}">
                <a16:creationId xmlns:a16="http://schemas.microsoft.com/office/drawing/2014/main" id="{4BC54F4E-6946-2CCE-EBC0-ADA1DDFCB8F8}"/>
              </a:ext>
            </a:extLst>
          </p:cNvPr>
          <p:cNvSpPr/>
          <p:nvPr/>
        </p:nvSpPr>
        <p:spPr>
          <a:xfrm>
            <a:off x="10987548" y="2244093"/>
            <a:ext cx="981474" cy="395868"/>
          </a:xfrm>
          <a:prstGeom prst="roundRect">
            <a:avLst>
              <a:gd name="adj" fmla="val 9216"/>
            </a:avLst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圓角矩形 12">
            <a:extLst>
              <a:ext uri="{FF2B5EF4-FFF2-40B4-BE49-F238E27FC236}">
                <a16:creationId xmlns:a16="http://schemas.microsoft.com/office/drawing/2014/main" id="{9F6104D8-4CB2-6DF9-84DB-C94C97658217}"/>
              </a:ext>
            </a:extLst>
          </p:cNvPr>
          <p:cNvSpPr/>
          <p:nvPr/>
        </p:nvSpPr>
        <p:spPr>
          <a:xfrm>
            <a:off x="3742103" y="2108704"/>
            <a:ext cx="6014532" cy="1363155"/>
          </a:xfrm>
          <a:prstGeom prst="roundRect">
            <a:avLst>
              <a:gd name="adj" fmla="val 6930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8" name="直線箭頭接點 17">
            <a:extLst>
              <a:ext uri="{FF2B5EF4-FFF2-40B4-BE49-F238E27FC236}">
                <a16:creationId xmlns:a16="http://schemas.microsoft.com/office/drawing/2014/main" id="{2405A4E8-BA3F-67D8-6FEE-B6894C5AA13B}"/>
              </a:ext>
            </a:extLst>
          </p:cNvPr>
          <p:cNvCxnSpPr/>
          <p:nvPr/>
        </p:nvCxnSpPr>
        <p:spPr>
          <a:xfrm>
            <a:off x="9984658" y="2244093"/>
            <a:ext cx="870155" cy="0"/>
          </a:xfrm>
          <a:prstGeom prst="straightConnector1">
            <a:avLst/>
          </a:prstGeom>
          <a:ln w="28575">
            <a:solidFill>
              <a:schemeClr val="accent6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89A578F4-87C1-CCF5-9821-7C745AE6E4B1}"/>
              </a:ext>
            </a:extLst>
          </p:cNvPr>
          <p:cNvSpPr txBox="1"/>
          <p:nvPr/>
        </p:nvSpPr>
        <p:spPr>
          <a:xfrm>
            <a:off x="3869369" y="2139993"/>
            <a:ext cx="5760000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TW" b="1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Activate Edit Mode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Click the "Map View" button from the main screen to enter the map interface and enable the edit function.</a:t>
            </a:r>
            <a:endParaRPr kumimoji="1" lang="zh-TW" altLang="en-US" dirty="0">
              <a:latin typeface="Times New Roman" panose="02020603050405020304" pitchFamily="18" charset="0"/>
              <a:ea typeface="DFKai-SB" panose="03000509000000000000" pitchFamily="49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776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F3DCD9-44EA-98C8-9C9D-43C5AEA31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CD954DB3-90FE-AF03-BC72-970032C5B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E1A5AFAF-CBC3-DEB2-C28D-FA0DAC351C4C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82DF9F5-D356-6D2E-A8E1-5DA3305B840E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76D8B761-F5DB-3C91-CC61-71CFF156D7CD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E9C10489-6325-FA0C-80AA-6F8CEF2D3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15" name="圓角矩形 14">
            <a:extLst>
              <a:ext uri="{FF2B5EF4-FFF2-40B4-BE49-F238E27FC236}">
                <a16:creationId xmlns:a16="http://schemas.microsoft.com/office/drawing/2014/main" id="{4E95D323-7E14-5FE1-DCE4-0DC0EF4CCEC4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圓角矩形 15">
            <a:extLst>
              <a:ext uri="{FF2B5EF4-FFF2-40B4-BE49-F238E27FC236}">
                <a16:creationId xmlns:a16="http://schemas.microsoft.com/office/drawing/2014/main" id="{C3CF1717-0E6A-92AB-159F-6625717C558C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17" name="圓角矩形 16">
            <a:extLst>
              <a:ext uri="{FF2B5EF4-FFF2-40B4-BE49-F238E27FC236}">
                <a16:creationId xmlns:a16="http://schemas.microsoft.com/office/drawing/2014/main" id="{D5F48AC7-6302-2164-068A-6ABB370DB2D2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tx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圓角矩形 17">
            <a:extLst>
              <a:ext uri="{FF2B5EF4-FFF2-40B4-BE49-F238E27FC236}">
                <a16:creationId xmlns:a16="http://schemas.microsoft.com/office/drawing/2014/main" id="{DF42E46C-FC63-B37C-DF56-BAF43CCC09F7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1A587A07-89C3-B37C-E147-6F436FEC9077}"/>
              </a:ext>
            </a:extLst>
          </p:cNvPr>
          <p:cNvSpPr/>
          <p:nvPr/>
        </p:nvSpPr>
        <p:spPr>
          <a:xfrm>
            <a:off x="4261813" y="2167176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9" name="圖片 38" descr="一張含有 文字, 螢幕擷取畫面, 地圖 的圖片&#10;&#10;AI 產生的內容可能不正確。">
            <a:extLst>
              <a:ext uri="{FF2B5EF4-FFF2-40B4-BE49-F238E27FC236}">
                <a16:creationId xmlns:a16="http://schemas.microsoft.com/office/drawing/2014/main" id="{68E03582-7D6A-05A0-D87C-132066C338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3796" y="2167176"/>
            <a:ext cx="7552000" cy="4248000"/>
          </a:xfrm>
          <a:prstGeom prst="rect">
            <a:avLst/>
          </a:prstGeom>
        </p:spPr>
      </p:pic>
      <p:sp>
        <p:nvSpPr>
          <p:cNvPr id="40" name="圓角矩形 39">
            <a:extLst>
              <a:ext uri="{FF2B5EF4-FFF2-40B4-BE49-F238E27FC236}">
                <a16:creationId xmlns:a16="http://schemas.microsoft.com/office/drawing/2014/main" id="{34237A9D-9CFF-8B55-3440-A62AF84884A2}"/>
              </a:ext>
            </a:extLst>
          </p:cNvPr>
          <p:cNvSpPr/>
          <p:nvPr/>
        </p:nvSpPr>
        <p:spPr>
          <a:xfrm>
            <a:off x="2223020" y="2753207"/>
            <a:ext cx="6014532" cy="1363155"/>
          </a:xfrm>
          <a:prstGeom prst="roundRect">
            <a:avLst>
              <a:gd name="adj" fmla="val 6930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517D9784-DF33-CCB0-2DAD-C7C6C1D47296}"/>
              </a:ext>
            </a:extLst>
          </p:cNvPr>
          <p:cNvSpPr txBox="1"/>
          <p:nvPr/>
        </p:nvSpPr>
        <p:spPr>
          <a:xfrm>
            <a:off x="2350286" y="2784496"/>
            <a:ext cx="5760000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TW" b="1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Activate Edit Mode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Once in the map interface, click the "Edit" button in the top-right corner to prepare to add a custom location.</a:t>
            </a:r>
            <a:endParaRPr kumimoji="1" lang="zh-TW" altLang="en-US" dirty="0">
              <a:latin typeface="Times New Roman" panose="02020603050405020304" pitchFamily="18" charset="0"/>
              <a:ea typeface="DFKai-SB" panose="03000509000000000000" pitchFamily="49" charset="-120"/>
              <a:cs typeface="Times New Roman" panose="02020603050405020304" pitchFamily="18" charset="0"/>
            </a:endParaRPr>
          </a:p>
        </p:txBody>
      </p:sp>
      <p:cxnSp>
        <p:nvCxnSpPr>
          <p:cNvPr id="42" name="直線箭頭接點 41">
            <a:extLst>
              <a:ext uri="{FF2B5EF4-FFF2-40B4-BE49-F238E27FC236}">
                <a16:creationId xmlns:a16="http://schemas.microsoft.com/office/drawing/2014/main" id="{B0289206-0478-F350-32D8-BCAC67DF3CB9}"/>
              </a:ext>
            </a:extLst>
          </p:cNvPr>
          <p:cNvCxnSpPr>
            <a:cxnSpLocks/>
          </p:cNvCxnSpPr>
          <p:nvPr/>
        </p:nvCxnSpPr>
        <p:spPr>
          <a:xfrm flipV="1">
            <a:off x="8436817" y="2551471"/>
            <a:ext cx="1238865" cy="691099"/>
          </a:xfrm>
          <a:prstGeom prst="straightConnector1">
            <a:avLst/>
          </a:prstGeom>
          <a:ln w="28575">
            <a:solidFill>
              <a:schemeClr val="accent6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842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EB668-5EC7-B9D1-1DBA-C0A442C92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F889E67F-2B64-7869-8519-3BB472D73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0110CF37-8A16-CA93-DEB7-F5F0BBA615E1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31EBFBA-6BE1-87FD-C7D9-5AC2ACE3B848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8159914-0B20-6148-B4FF-1D6D9802BBD8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56A828EA-775B-CBDF-3AAA-DD6AEFEC124E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7977F942-A389-D211-C7D6-068501056F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15" name="圓角矩形 14">
            <a:extLst>
              <a:ext uri="{FF2B5EF4-FFF2-40B4-BE49-F238E27FC236}">
                <a16:creationId xmlns:a16="http://schemas.microsoft.com/office/drawing/2014/main" id="{C55496CF-16AC-65DF-FA58-89885DA4ED49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圓角矩形 15">
            <a:extLst>
              <a:ext uri="{FF2B5EF4-FFF2-40B4-BE49-F238E27FC236}">
                <a16:creationId xmlns:a16="http://schemas.microsoft.com/office/drawing/2014/main" id="{E986A236-A738-F063-7152-D5C8E6BAD6AD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17" name="圓角矩形 16">
            <a:extLst>
              <a:ext uri="{FF2B5EF4-FFF2-40B4-BE49-F238E27FC236}">
                <a16:creationId xmlns:a16="http://schemas.microsoft.com/office/drawing/2014/main" id="{B4300140-C608-FB88-5882-4BC6D3B18B9C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tx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圓角矩形 17">
            <a:extLst>
              <a:ext uri="{FF2B5EF4-FFF2-40B4-BE49-F238E27FC236}">
                <a16:creationId xmlns:a16="http://schemas.microsoft.com/office/drawing/2014/main" id="{A0470440-2312-77AE-B914-03A917352E07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22" name="圖片 21" descr="一張含有 文字, 螢幕擷取畫面, 地圖 的圖片&#10;&#10;AI 產生的內容可能不正確。">
            <a:extLst>
              <a:ext uri="{FF2B5EF4-FFF2-40B4-BE49-F238E27FC236}">
                <a16:creationId xmlns:a16="http://schemas.microsoft.com/office/drawing/2014/main" id="{F7CF82F8-1000-DE7C-FECE-ECC25C7FC7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449" y="2253618"/>
            <a:ext cx="7542689" cy="4248000"/>
          </a:xfrm>
          <a:prstGeom prst="rect">
            <a:avLst/>
          </a:prstGeom>
        </p:spPr>
      </p:pic>
      <p:sp>
        <p:nvSpPr>
          <p:cNvPr id="42" name="圓角矩形 41">
            <a:extLst>
              <a:ext uri="{FF2B5EF4-FFF2-40B4-BE49-F238E27FC236}">
                <a16:creationId xmlns:a16="http://schemas.microsoft.com/office/drawing/2014/main" id="{9139DB6C-87BA-70F6-93D3-5635FCE37D78}"/>
              </a:ext>
            </a:extLst>
          </p:cNvPr>
          <p:cNvSpPr/>
          <p:nvPr/>
        </p:nvSpPr>
        <p:spPr>
          <a:xfrm>
            <a:off x="2768800" y="3978125"/>
            <a:ext cx="6014532" cy="1363155"/>
          </a:xfrm>
          <a:prstGeom prst="roundRect">
            <a:avLst>
              <a:gd name="adj" fmla="val 6930"/>
            </a:avLst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6A38EC07-55CA-3C4D-6AD2-5DBE352EDA91}"/>
              </a:ext>
            </a:extLst>
          </p:cNvPr>
          <p:cNvSpPr txBox="1"/>
          <p:nvPr/>
        </p:nvSpPr>
        <p:spPr>
          <a:xfrm>
            <a:off x="2896066" y="4009414"/>
            <a:ext cx="5760000" cy="1296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TW" b="1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Mark a New Location</a:t>
            </a:r>
          </a:p>
          <a:p>
            <a:pPr>
              <a:lnSpc>
                <a:spcPct val="150000"/>
              </a:lnSpc>
            </a:pP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Edit Mode, click any position on the map to prepare to add location information.</a:t>
            </a:r>
            <a:endParaRPr kumimoji="1" lang="zh-TW" altLang="en-US" dirty="0">
              <a:latin typeface="Times New Roman" panose="02020603050405020304" pitchFamily="18" charset="0"/>
              <a:ea typeface="DFKai-SB" panose="03000509000000000000" pitchFamily="49" charset="-120"/>
              <a:cs typeface="Times New Roman" panose="02020603050405020304" pitchFamily="18" charset="0"/>
            </a:endParaRPr>
          </a:p>
        </p:txBody>
      </p:sp>
      <p:pic>
        <p:nvPicPr>
          <p:cNvPr id="46" name="圖片 45" descr="一張含有 圖形, 美工圖案, 創造力, 設計 的圖片&#10;&#10;AI 產生的內容可能不正確。">
            <a:extLst>
              <a:ext uri="{FF2B5EF4-FFF2-40B4-BE49-F238E27FC236}">
                <a16:creationId xmlns:a16="http://schemas.microsoft.com/office/drawing/2014/main" id="{10434E99-654E-05C0-D38F-7D0E685518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619495">
            <a:off x="9113509" y="4444097"/>
            <a:ext cx="619378" cy="61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48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38F27D-66BD-FA22-6942-136FFBBD8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3F09D009-B302-30BF-0737-61FBFB8FE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C423AEE3-33AA-7A3F-9204-74109221DF12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2DB57B0-6E13-68E5-4D32-AF6ADF434099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C8CE149-AB97-4A0E-0899-BF2CF82BD2E4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50EAE67F-9C35-586A-3AF9-1B01BECB8161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DD70DE53-CA2F-56B2-CBFF-7FAC7CC34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15" name="圓角矩形 14">
            <a:extLst>
              <a:ext uri="{FF2B5EF4-FFF2-40B4-BE49-F238E27FC236}">
                <a16:creationId xmlns:a16="http://schemas.microsoft.com/office/drawing/2014/main" id="{7A75829D-AED6-F293-C568-127FA4BA354A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圓角矩形 15">
            <a:extLst>
              <a:ext uri="{FF2B5EF4-FFF2-40B4-BE49-F238E27FC236}">
                <a16:creationId xmlns:a16="http://schemas.microsoft.com/office/drawing/2014/main" id="{CAD300CE-89F8-B977-19E6-13235591BE34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17" name="圓角矩形 16">
            <a:extLst>
              <a:ext uri="{FF2B5EF4-FFF2-40B4-BE49-F238E27FC236}">
                <a16:creationId xmlns:a16="http://schemas.microsoft.com/office/drawing/2014/main" id="{F5BA5D4E-DB7F-377E-FA5A-F90D05F39D22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tx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圓角矩形 17">
            <a:extLst>
              <a:ext uri="{FF2B5EF4-FFF2-40B4-BE49-F238E27FC236}">
                <a16:creationId xmlns:a16="http://schemas.microsoft.com/office/drawing/2014/main" id="{62057FFF-A020-52D3-E89C-0B93D4FFD3DA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ACF60BF-2E44-C58D-88F7-7FF95B27ED99}"/>
              </a:ext>
            </a:extLst>
          </p:cNvPr>
          <p:cNvSpPr/>
          <p:nvPr/>
        </p:nvSpPr>
        <p:spPr>
          <a:xfrm>
            <a:off x="4290567" y="2067112"/>
            <a:ext cx="7678455" cy="4790887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4" name="圖片 23" descr="一張含有 文字, 地圖, 軟體, 電腦圖示 的圖片&#10;&#10;AI 產生的內容可能不正確。">
            <a:extLst>
              <a:ext uri="{FF2B5EF4-FFF2-40B4-BE49-F238E27FC236}">
                <a16:creationId xmlns:a16="http://schemas.microsoft.com/office/drawing/2014/main" id="{629C86C7-3291-1036-838F-E12F4874E6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2080" y="2212258"/>
            <a:ext cx="7552000" cy="4248000"/>
          </a:xfrm>
          <a:prstGeom prst="rect">
            <a:avLst/>
          </a:prstGeom>
        </p:spPr>
      </p:pic>
      <p:sp>
        <p:nvSpPr>
          <p:cNvPr id="26" name="圓角矩形 25">
            <a:extLst>
              <a:ext uri="{FF2B5EF4-FFF2-40B4-BE49-F238E27FC236}">
                <a16:creationId xmlns:a16="http://schemas.microsoft.com/office/drawing/2014/main" id="{2DECECCA-709A-2B0A-3923-056D1E60DA95}"/>
              </a:ext>
            </a:extLst>
          </p:cNvPr>
          <p:cNvSpPr/>
          <p:nvPr/>
        </p:nvSpPr>
        <p:spPr>
          <a:xfrm>
            <a:off x="220376" y="2749360"/>
            <a:ext cx="6014532" cy="1363155"/>
          </a:xfrm>
          <a:prstGeom prst="roundRect">
            <a:avLst>
              <a:gd name="adj" fmla="val 6930"/>
            </a:avLst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EAA1A23C-B360-0361-79EA-173D91186C04}"/>
              </a:ext>
            </a:extLst>
          </p:cNvPr>
          <p:cNvSpPr txBox="1"/>
          <p:nvPr/>
        </p:nvSpPr>
        <p:spPr>
          <a:xfrm>
            <a:off x="347642" y="2780649"/>
            <a:ext cx="5760000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TW" b="1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Fill in Location Information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After clicking the map, a form pops up for the user to enter the location's name, description, and contact information.</a:t>
            </a:r>
            <a:endParaRPr kumimoji="1" lang="zh-TW" altLang="en-US" dirty="0">
              <a:latin typeface="Times New Roman" panose="02020603050405020304" pitchFamily="18" charset="0"/>
              <a:ea typeface="DFKai-SB" panose="03000509000000000000" pitchFamily="49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485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4A0E2-7DF2-8995-7B1B-D601C76411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5ABC9E19-BE71-ED8C-FC99-EEA942BF2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0FC76F39-B0C0-E565-038B-008DA681C566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8C37102-7F03-F71B-3D13-0ECDCA3FC347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CBB88A5-4677-C855-482B-461A608E579A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5232EE1A-545C-04E8-98F0-BA72D853AA54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A4897C94-36FE-79E4-EDC3-7B5E4421D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27" name="圓角矩形 26">
            <a:extLst>
              <a:ext uri="{FF2B5EF4-FFF2-40B4-BE49-F238E27FC236}">
                <a16:creationId xmlns:a16="http://schemas.microsoft.com/office/drawing/2014/main" id="{6B943F79-D59C-AB3B-22F6-9BD7302FA764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8" name="圓角矩形 27">
            <a:extLst>
              <a:ext uri="{FF2B5EF4-FFF2-40B4-BE49-F238E27FC236}">
                <a16:creationId xmlns:a16="http://schemas.microsoft.com/office/drawing/2014/main" id="{2FAC98D5-3294-60B8-C8B4-41B1A3FB5E8D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38" name="圓角矩形 37">
            <a:extLst>
              <a:ext uri="{FF2B5EF4-FFF2-40B4-BE49-F238E27FC236}">
                <a16:creationId xmlns:a16="http://schemas.microsoft.com/office/drawing/2014/main" id="{50E9B598-BE1B-4939-12FF-E19FC20462A6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tx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圓角矩形 38">
            <a:extLst>
              <a:ext uri="{FF2B5EF4-FFF2-40B4-BE49-F238E27FC236}">
                <a16:creationId xmlns:a16="http://schemas.microsoft.com/office/drawing/2014/main" id="{2CA9983D-D29F-F3FA-25FD-037B6631CD17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41" name="圖片 40" descr="一張含有 文字, 螢幕擷取畫面, 地圖 的圖片&#10;&#10;AI 產生的內容可能不正確。">
            <a:extLst>
              <a:ext uri="{FF2B5EF4-FFF2-40B4-BE49-F238E27FC236}">
                <a16:creationId xmlns:a16="http://schemas.microsoft.com/office/drawing/2014/main" id="{A9B175BF-071F-7429-BDBB-8C76FFDE26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449" y="2241755"/>
            <a:ext cx="7542689" cy="4248000"/>
          </a:xfrm>
          <a:prstGeom prst="rect">
            <a:avLst/>
          </a:prstGeom>
        </p:spPr>
      </p:pic>
      <p:sp>
        <p:nvSpPr>
          <p:cNvPr id="42" name="圓角矩形 41">
            <a:extLst>
              <a:ext uri="{FF2B5EF4-FFF2-40B4-BE49-F238E27FC236}">
                <a16:creationId xmlns:a16="http://schemas.microsoft.com/office/drawing/2014/main" id="{4C92EF96-5439-EDAF-378B-AB8E3CD0ED6F}"/>
              </a:ext>
            </a:extLst>
          </p:cNvPr>
          <p:cNvSpPr/>
          <p:nvPr/>
        </p:nvSpPr>
        <p:spPr>
          <a:xfrm>
            <a:off x="1759938" y="3004193"/>
            <a:ext cx="6014532" cy="1363155"/>
          </a:xfrm>
          <a:prstGeom prst="roundRect">
            <a:avLst>
              <a:gd name="adj" fmla="val 6930"/>
            </a:avLst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6BB6A060-5252-5775-E79F-FBAD20B294B6}"/>
              </a:ext>
            </a:extLst>
          </p:cNvPr>
          <p:cNvSpPr txBox="1"/>
          <p:nvPr/>
        </p:nvSpPr>
        <p:spPr>
          <a:xfrm>
            <a:off x="1887204" y="3035482"/>
            <a:ext cx="5760000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TW" b="1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Displaying Custom Locations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The new location is marked on the map with a yellow pin and categorized into the "Custom" filter for management.</a:t>
            </a:r>
            <a:endParaRPr kumimoji="1" lang="zh-TW" altLang="en-US" dirty="0">
              <a:latin typeface="Times New Roman" panose="02020603050405020304" pitchFamily="18" charset="0"/>
              <a:ea typeface="DFKai-SB" panose="03000509000000000000" pitchFamily="49" charset="-120"/>
              <a:cs typeface="Times New Roman" panose="02020603050405020304" pitchFamily="18" charset="0"/>
            </a:endParaRPr>
          </a:p>
        </p:txBody>
      </p:sp>
      <p:cxnSp>
        <p:nvCxnSpPr>
          <p:cNvPr id="44" name="直線箭頭接點 43">
            <a:extLst>
              <a:ext uri="{FF2B5EF4-FFF2-40B4-BE49-F238E27FC236}">
                <a16:creationId xmlns:a16="http://schemas.microsoft.com/office/drawing/2014/main" id="{8272DC4C-F4A7-DB9B-4684-5FA90DE57689}"/>
              </a:ext>
            </a:extLst>
          </p:cNvPr>
          <p:cNvCxnSpPr>
            <a:cxnSpLocks/>
          </p:cNvCxnSpPr>
          <p:nvPr/>
        </p:nvCxnSpPr>
        <p:spPr>
          <a:xfrm>
            <a:off x="7914807" y="4137285"/>
            <a:ext cx="1543986" cy="464695"/>
          </a:xfrm>
          <a:prstGeom prst="straightConnector1">
            <a:avLst/>
          </a:prstGeom>
          <a:ln w="28575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939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5F335-2E2A-0911-5658-727CD00A3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09D2D588-45C5-1EA3-4401-0843BA7D6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38740D57-3381-08B8-49DE-1FB9C75B040D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C63F5B7-62B9-9BD5-848B-DCEA55DA1051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610B546-CF15-EF31-A32F-3A4AE21EB5EF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EEC58071-6321-2B8D-1EF3-B55328FBA789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6D60CC04-0AD7-D424-6CDC-70C52EEE86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27" name="圓角矩形 26">
            <a:extLst>
              <a:ext uri="{FF2B5EF4-FFF2-40B4-BE49-F238E27FC236}">
                <a16:creationId xmlns:a16="http://schemas.microsoft.com/office/drawing/2014/main" id="{6A1F094C-6C80-D82A-2AD0-D4E9807EC821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8" name="圓角矩形 27">
            <a:extLst>
              <a:ext uri="{FF2B5EF4-FFF2-40B4-BE49-F238E27FC236}">
                <a16:creationId xmlns:a16="http://schemas.microsoft.com/office/drawing/2014/main" id="{B4603E37-679B-FD8D-E4BA-C64270CB640B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38" name="圓角矩形 37">
            <a:extLst>
              <a:ext uri="{FF2B5EF4-FFF2-40B4-BE49-F238E27FC236}">
                <a16:creationId xmlns:a16="http://schemas.microsoft.com/office/drawing/2014/main" id="{8DB457F3-0592-965C-238B-C60114DCFD67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tx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圓角矩形 38">
            <a:extLst>
              <a:ext uri="{FF2B5EF4-FFF2-40B4-BE49-F238E27FC236}">
                <a16:creationId xmlns:a16="http://schemas.microsoft.com/office/drawing/2014/main" id="{A87D7FE5-D373-4845-3807-5D506985ADC5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3" name="圖片 2" descr="一張含有 文字, 螢幕擷取畫面, 圖表, 地圖 的圖片&#10;&#10;AI 產生的內容可能不正確。">
            <a:extLst>
              <a:ext uri="{FF2B5EF4-FFF2-40B4-BE49-F238E27FC236}">
                <a16:creationId xmlns:a16="http://schemas.microsoft.com/office/drawing/2014/main" id="{1392E940-0647-6FAD-BDD7-E7702F5CEC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733" y="2235472"/>
            <a:ext cx="7570694" cy="4248000"/>
          </a:xfrm>
          <a:prstGeom prst="rect">
            <a:avLst/>
          </a:prstGeom>
        </p:spPr>
      </p:pic>
      <p:sp>
        <p:nvSpPr>
          <p:cNvPr id="7" name="圓角矩形 6">
            <a:extLst>
              <a:ext uri="{FF2B5EF4-FFF2-40B4-BE49-F238E27FC236}">
                <a16:creationId xmlns:a16="http://schemas.microsoft.com/office/drawing/2014/main" id="{F1BF2F8F-96DE-0302-B041-9DB5AE582B89}"/>
              </a:ext>
            </a:extLst>
          </p:cNvPr>
          <p:cNvSpPr/>
          <p:nvPr/>
        </p:nvSpPr>
        <p:spPr>
          <a:xfrm>
            <a:off x="1759938" y="3004193"/>
            <a:ext cx="6014532" cy="1363155"/>
          </a:xfrm>
          <a:prstGeom prst="roundRect">
            <a:avLst>
              <a:gd name="adj" fmla="val 6930"/>
            </a:avLst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DA24DC0-7900-E7AF-07BE-E700845D836C}"/>
              </a:ext>
            </a:extLst>
          </p:cNvPr>
          <p:cNvSpPr txBox="1"/>
          <p:nvPr/>
        </p:nvSpPr>
        <p:spPr>
          <a:xfrm>
            <a:off x="1887204" y="3035482"/>
            <a:ext cx="5760000" cy="1289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TW" b="1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Displaying Custom Locations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The new location is marked on the map with a yellow pin and categorized into the "Custom" filter for management.</a:t>
            </a:r>
            <a:endParaRPr kumimoji="1" lang="zh-TW" altLang="en-US" dirty="0">
              <a:latin typeface="Times New Roman" panose="02020603050405020304" pitchFamily="18" charset="0"/>
              <a:ea typeface="DFKai-SB" panose="03000509000000000000" pitchFamily="49" charset="-120"/>
              <a:cs typeface="Times New Roman" panose="02020603050405020304" pitchFamily="18" charset="0"/>
            </a:endParaRPr>
          </a:p>
        </p:txBody>
      </p:sp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BA89CFDF-761C-4B11-0553-E8CB52E932EF}"/>
              </a:ext>
            </a:extLst>
          </p:cNvPr>
          <p:cNvCxnSpPr>
            <a:cxnSpLocks/>
          </p:cNvCxnSpPr>
          <p:nvPr/>
        </p:nvCxnSpPr>
        <p:spPr>
          <a:xfrm>
            <a:off x="7914807" y="4137285"/>
            <a:ext cx="1543986" cy="464695"/>
          </a:xfrm>
          <a:prstGeom prst="straightConnector1">
            <a:avLst/>
          </a:prstGeom>
          <a:ln w="28575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7420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642DE-BAD2-566E-53B9-6C5DA9E52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>
            <a:extLst>
              <a:ext uri="{FF2B5EF4-FFF2-40B4-BE49-F238E27FC236}">
                <a16:creationId xmlns:a16="http://schemas.microsoft.com/office/drawing/2014/main" id="{3CA35B70-5D97-79CB-B3E5-9E000A5F5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548" y="1340285"/>
            <a:ext cx="8134497" cy="6381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C8697BD7-D900-44C5-551F-553FA02930C7}"/>
              </a:ext>
            </a:extLst>
          </p:cNvPr>
          <p:cNvSpPr/>
          <p:nvPr/>
        </p:nvSpPr>
        <p:spPr>
          <a:xfrm>
            <a:off x="4290567" y="2067112"/>
            <a:ext cx="7678455" cy="5373348"/>
          </a:xfrm>
          <a:prstGeom prst="rect">
            <a:avLst/>
          </a:prstGeom>
          <a:solidFill>
            <a:srgbClr val="FA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9D3CEDD5-9452-BD5E-E726-279CD1680590}"/>
              </a:ext>
            </a:extLst>
          </p:cNvPr>
          <p:cNvSpPr txBox="1"/>
          <p:nvPr/>
        </p:nvSpPr>
        <p:spPr>
          <a:xfrm>
            <a:off x="370569" y="119901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User Interface – </a:t>
            </a:r>
            <a:r>
              <a:rPr lang="en-US" altLang="zh-TW" sz="2400" b="1" dirty="0"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  <a:endParaRPr lang="zh-TW" altLang="en-US" sz="2400" b="1" dirty="0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65D3584-73AF-018A-B455-BE65581ABD3B}"/>
              </a:ext>
            </a:extLst>
          </p:cNvPr>
          <p:cNvSpPr/>
          <p:nvPr/>
        </p:nvSpPr>
        <p:spPr>
          <a:xfrm>
            <a:off x="0" y="1"/>
            <a:ext cx="12192000" cy="1009008"/>
          </a:xfrm>
          <a:prstGeom prst="rect">
            <a:avLst/>
          </a:prstGeom>
          <a:solidFill>
            <a:srgbClr val="FDA3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 dirty="0">
              <a:solidFill>
                <a:srgbClr val="FA8073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BBD0D3D9-4BF8-0994-89EC-C272755700A1}"/>
              </a:ext>
            </a:extLst>
          </p:cNvPr>
          <p:cNvSpPr>
            <a:spLocks noChangeAspect="1"/>
          </p:cNvSpPr>
          <p:nvPr/>
        </p:nvSpPr>
        <p:spPr>
          <a:xfrm>
            <a:off x="216932" y="9050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b="1"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E67361E-1E16-8B8B-96A8-91AFB9412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9" y="244142"/>
            <a:ext cx="520725" cy="520725"/>
          </a:xfrm>
          <a:prstGeom prst="rect">
            <a:avLst/>
          </a:prstGeom>
        </p:spPr>
      </p:pic>
      <p:sp>
        <p:nvSpPr>
          <p:cNvPr id="6" name="圓角矩形 5">
            <a:extLst>
              <a:ext uri="{FF2B5EF4-FFF2-40B4-BE49-F238E27FC236}">
                <a16:creationId xmlns:a16="http://schemas.microsoft.com/office/drawing/2014/main" id="{2FD01C95-A8E3-9663-ACF9-09566F1EF58E}"/>
              </a:ext>
            </a:extLst>
          </p:cNvPr>
          <p:cNvSpPr/>
          <p:nvPr/>
        </p:nvSpPr>
        <p:spPr>
          <a:xfrm>
            <a:off x="1887204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Progress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圓角矩形 6">
            <a:extLst>
              <a:ext uri="{FF2B5EF4-FFF2-40B4-BE49-F238E27FC236}">
                <a16:creationId xmlns:a16="http://schemas.microsoft.com/office/drawing/2014/main" id="{6509165A-1826-CD16-85F9-AC1712B3BFE1}"/>
              </a:ext>
            </a:extLst>
          </p:cNvPr>
          <p:cNvSpPr/>
          <p:nvPr/>
        </p:nvSpPr>
        <p:spPr>
          <a:xfrm>
            <a:off x="7448080" y="171446"/>
            <a:ext cx="1440000" cy="674362"/>
          </a:xfrm>
          <a:prstGeom prst="roundRect">
            <a:avLst>
              <a:gd name="adj" fmla="val 6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Story Mode</a:t>
            </a:r>
          </a:p>
        </p:txBody>
      </p:sp>
      <p:sp>
        <p:nvSpPr>
          <p:cNvPr id="8" name="圓角矩形 7">
            <a:extLst>
              <a:ext uri="{FF2B5EF4-FFF2-40B4-BE49-F238E27FC236}">
                <a16:creationId xmlns:a16="http://schemas.microsoft.com/office/drawing/2014/main" id="{20910FC6-F627-116B-14BE-BA1A3C244819}"/>
              </a:ext>
            </a:extLst>
          </p:cNvPr>
          <p:cNvSpPr/>
          <p:nvPr/>
        </p:nvSpPr>
        <p:spPr>
          <a:xfrm>
            <a:off x="4667642" y="171446"/>
            <a:ext cx="1440000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Edit Mode 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圓角矩形 8">
            <a:extLst>
              <a:ext uri="{FF2B5EF4-FFF2-40B4-BE49-F238E27FC236}">
                <a16:creationId xmlns:a16="http://schemas.microsoft.com/office/drawing/2014/main" id="{2E6786A8-7C11-3FAE-6E44-07DCC7DBDA5B}"/>
              </a:ext>
            </a:extLst>
          </p:cNvPr>
          <p:cNvSpPr/>
          <p:nvPr/>
        </p:nvSpPr>
        <p:spPr>
          <a:xfrm>
            <a:off x="10228519" y="171446"/>
            <a:ext cx="1516635" cy="674362"/>
          </a:xfrm>
          <a:prstGeom prst="roundRect">
            <a:avLst>
              <a:gd name="adj" fmla="val 662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b="1" dirty="0">
                <a:solidFill>
                  <a:schemeClr val="bg1"/>
                </a:solidFill>
                <a:latin typeface="Times New Roman" panose="02020603050405020304" pitchFamily="18" charset="0"/>
                <a:ea typeface="Noto Serif TC ExtraBold" panose="02020200000000000000" pitchFamily="18" charset="-128"/>
                <a:cs typeface="Times New Roman" panose="02020603050405020304" pitchFamily="18" charset="0"/>
              </a:rPr>
              <a:t>Conclusion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ea typeface="Noto Serif TC ExtraBold" panose="020202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0" name="圖片 9" descr="一張含有 文字, 軟體, 螢幕擷取畫面, 網頁 的圖片&#10;&#10;AI 產生的內容可能不正確。">
            <a:extLst>
              <a:ext uri="{FF2B5EF4-FFF2-40B4-BE49-F238E27FC236}">
                <a16:creationId xmlns:a16="http://schemas.microsoft.com/office/drawing/2014/main" id="{53A88326-BF5D-35A9-B95C-DBF6FD6735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5891" y="2244093"/>
            <a:ext cx="7544377" cy="4254190"/>
          </a:xfrm>
          <a:prstGeom prst="rect">
            <a:avLst/>
          </a:prstGeom>
        </p:spPr>
      </p:pic>
      <p:sp>
        <p:nvSpPr>
          <p:cNvPr id="11" name="圓角矩形 10">
            <a:extLst>
              <a:ext uri="{FF2B5EF4-FFF2-40B4-BE49-F238E27FC236}">
                <a16:creationId xmlns:a16="http://schemas.microsoft.com/office/drawing/2014/main" id="{78E5DA1A-16AD-E4C6-7E8A-45CB803E1BDE}"/>
              </a:ext>
            </a:extLst>
          </p:cNvPr>
          <p:cNvSpPr/>
          <p:nvPr/>
        </p:nvSpPr>
        <p:spPr>
          <a:xfrm>
            <a:off x="10246259" y="2244093"/>
            <a:ext cx="981474" cy="395868"/>
          </a:xfrm>
          <a:prstGeom prst="roundRect">
            <a:avLst>
              <a:gd name="adj" fmla="val 9216"/>
            </a:avLst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AC66A8BC-D947-82A5-D7F2-D06BCDBF134C}"/>
              </a:ext>
            </a:extLst>
          </p:cNvPr>
          <p:cNvSpPr/>
          <p:nvPr/>
        </p:nvSpPr>
        <p:spPr>
          <a:xfrm>
            <a:off x="3000814" y="2108704"/>
            <a:ext cx="6014532" cy="1363155"/>
          </a:xfrm>
          <a:prstGeom prst="roundRect">
            <a:avLst>
              <a:gd name="adj" fmla="val 6930"/>
            </a:avLst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3820E3E2-3B7D-B73E-2C6A-8F36AA872255}"/>
              </a:ext>
            </a:extLst>
          </p:cNvPr>
          <p:cNvCxnSpPr/>
          <p:nvPr/>
        </p:nvCxnSpPr>
        <p:spPr>
          <a:xfrm>
            <a:off x="9243369" y="2244093"/>
            <a:ext cx="870155" cy="0"/>
          </a:xfrm>
          <a:prstGeom prst="straightConnector1">
            <a:avLst/>
          </a:prstGeom>
          <a:ln w="28575">
            <a:solidFill>
              <a:schemeClr val="accent4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090596A4-313E-6AE4-537C-871011AA7ABD}"/>
              </a:ext>
            </a:extLst>
          </p:cNvPr>
          <p:cNvSpPr txBox="1"/>
          <p:nvPr/>
        </p:nvSpPr>
        <p:spPr>
          <a:xfrm>
            <a:off x="3128080" y="2139993"/>
            <a:ext cx="5760000" cy="1289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TW" b="1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Activate </a:t>
            </a:r>
            <a:r>
              <a:rPr kumimoji="1" lang="en-US" altLang="zh-TW" b="1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Story</a:t>
            </a:r>
            <a:r>
              <a:rPr kumimoji="1" lang="en" altLang="zh-TW" b="1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 Mode</a:t>
            </a:r>
          </a:p>
          <a:p>
            <a:pPr>
              <a:lnSpc>
                <a:spcPct val="150000"/>
              </a:lnSpc>
            </a:pPr>
            <a:r>
              <a:rPr kumimoji="1" lang="en" altLang="zh-TW" dirty="0">
                <a:latin typeface="Times New Roman" panose="02020603050405020304" pitchFamily="18" charset="0"/>
                <a:ea typeface="DFKai-SB" panose="03000509000000000000" pitchFamily="49" charset="-120"/>
                <a:cs typeface="Times New Roman" panose="02020603050405020304" pitchFamily="18" charset="0"/>
              </a:rPr>
              <a:t>From the main screen, click the "Story Mode" button to start creating your personal travel story.</a:t>
            </a:r>
          </a:p>
        </p:txBody>
      </p:sp>
    </p:spTree>
    <p:extLst>
      <p:ext uri="{BB962C8B-B14F-4D97-AF65-F5344CB8AC3E}">
        <p14:creationId xmlns:p14="http://schemas.microsoft.com/office/powerpoint/2010/main" val="1735889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2579</TotalTime>
  <Words>2964</Words>
  <Application>Microsoft Macintosh PowerPoint</Application>
  <PresentationFormat>寬螢幕</PresentationFormat>
  <Paragraphs>311</Paragraphs>
  <Slides>21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7" baseType="lpstr">
      <vt:lpstr>Noto Serif TC ExtraBold</vt:lpstr>
      <vt:lpstr>Aptos</vt:lpstr>
      <vt:lpstr>Aptos Display</vt:lpstr>
      <vt:lpstr>Arial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朱泊原</dc:creator>
  <cp:lastModifiedBy>朱泊原</cp:lastModifiedBy>
  <cp:revision>99</cp:revision>
  <cp:lastPrinted>2025-08-17T13:54:51Z</cp:lastPrinted>
  <dcterms:created xsi:type="dcterms:W3CDTF">2025-07-20T15:06:50Z</dcterms:created>
  <dcterms:modified xsi:type="dcterms:W3CDTF">2025-08-21T13:31:31Z</dcterms:modified>
</cp:coreProperties>
</file>

<file path=docProps/thumbnail.jpeg>
</file>